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PT Sans Narrow"/>
      <p:regular r:id="rId49"/>
      <p:bold r:id="rId50"/>
    </p:embeddedFont>
    <p:embeddedFont>
      <p:font typeface="Open Sans Medium"/>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PTSansNarrow-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Medium-regular.fntdata"/><Relationship Id="rId50" Type="http://schemas.openxmlformats.org/officeDocument/2006/relationships/font" Target="fonts/PTSansNarrow-bold.fntdata"/><Relationship Id="rId53" Type="http://schemas.openxmlformats.org/officeDocument/2006/relationships/font" Target="fonts/OpenSansMedium-italic.fntdata"/><Relationship Id="rId52" Type="http://schemas.openxmlformats.org/officeDocument/2006/relationships/font" Target="fonts/OpenSansMedium-bold.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OpenSansMedium-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4017ac510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4017ac510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4017ac51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4017ac51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4017ac510_6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4017ac510_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4017ac510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4017ac510_6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4017ac510_6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4017ac510_6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4017ac510_6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4017ac510_6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4017ac510_6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4017ac510_6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4017ac510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4017ac510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a16d3407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a16d340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75290f93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75290f93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175290f9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175290f9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4017ac51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4017ac51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458cf219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458cf219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458cf219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458cf219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6ae4102a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6ae4102a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458cf219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458cf219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458cf219d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458cf219d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458cf219d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458cf219d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458cf219d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458cf219d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458cf219d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458cf219d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458cf219d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1458cf219d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9ea34413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e9ea34413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458cf219d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458cf219d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458cf219d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458cf219d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458cf219d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458cf219d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458cf219d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1458cf219d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458cf219d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1458cf219d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458cf219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1458cf219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458cf219d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458cf219d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458cf219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458cf219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458cf219d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458cf219d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4017ac510_6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4017ac510_6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16ae4102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16ae4102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4017ac510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4017ac510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4017ac510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4017ac510_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ead99a042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ead99a042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4017ac510_6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4017ac510_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9ea34413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9ea34413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14017ac510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14017ac510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4017ac510_6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14017ac510_6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4017ac51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4017ac51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4017ac510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4017ac510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www.geeksforgeeks.org/graph-data-structure-and-algorithms/" TargetMode="External"/><Relationship Id="rId5" Type="http://schemas.openxmlformats.org/officeDocument/2006/relationships/image" Target="../media/image12.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69800" y="143641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Graph Attention Network</a:t>
            </a:r>
            <a:endParaRPr/>
          </a:p>
        </p:txBody>
      </p:sp>
      <p:sp>
        <p:nvSpPr>
          <p:cNvPr id="67" name="Google Shape;67;p13"/>
          <p:cNvSpPr txBox="1"/>
          <p:nvPr>
            <p:ph idx="1" type="subTitle"/>
          </p:nvPr>
        </p:nvSpPr>
        <p:spPr>
          <a:xfrm>
            <a:off x="2202900" y="2920614"/>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Paper Summary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pic>
        <p:nvPicPr>
          <p:cNvPr id="131" name="Google Shape;131;p22"/>
          <p:cNvPicPr preferRelativeResize="0"/>
          <p:nvPr/>
        </p:nvPicPr>
        <p:blipFill>
          <a:blip r:embed="rId3">
            <a:alphaModFix/>
          </a:blip>
          <a:stretch>
            <a:fillRect/>
          </a:stretch>
        </p:blipFill>
        <p:spPr>
          <a:xfrm>
            <a:off x="914875" y="1046350"/>
            <a:ext cx="3895725" cy="2095500"/>
          </a:xfrm>
          <a:prstGeom prst="rect">
            <a:avLst/>
          </a:prstGeom>
          <a:noFill/>
          <a:ln>
            <a:noFill/>
          </a:ln>
        </p:spPr>
      </p:pic>
      <p:sp>
        <p:nvSpPr>
          <p:cNvPr id="132" name="Google Shape;132;p22"/>
          <p:cNvSpPr txBox="1"/>
          <p:nvPr/>
        </p:nvSpPr>
        <p:spPr>
          <a:xfrm>
            <a:off x="4810600" y="1046350"/>
            <a:ext cx="3980400" cy="184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Open Sans"/>
                <a:ea typeface="Open Sans"/>
                <a:cs typeface="Open Sans"/>
                <a:sym typeface="Open Sans"/>
              </a:rPr>
              <a:t>GNNs consist of an </a:t>
            </a:r>
            <a:r>
              <a:rPr lang="en" sz="1800">
                <a:solidFill>
                  <a:srgbClr val="FF0000"/>
                </a:solidFill>
                <a:latin typeface="Open Sans"/>
                <a:ea typeface="Open Sans"/>
                <a:cs typeface="Open Sans"/>
                <a:sym typeface="Open Sans"/>
              </a:rPr>
              <a:t>iterative process</a:t>
            </a:r>
            <a:r>
              <a:rPr lang="en" sz="1800">
                <a:latin typeface="Open Sans"/>
                <a:ea typeface="Open Sans"/>
                <a:cs typeface="Open Sans"/>
                <a:sym typeface="Open Sans"/>
              </a:rPr>
              <a:t>, which propagates the node states until </a:t>
            </a:r>
            <a:r>
              <a:rPr lang="en" sz="1800">
                <a:solidFill>
                  <a:srgbClr val="FF0000"/>
                </a:solidFill>
                <a:latin typeface="Open Sans"/>
                <a:ea typeface="Open Sans"/>
                <a:cs typeface="Open Sans"/>
                <a:sym typeface="Open Sans"/>
              </a:rPr>
              <a:t>equilibrium</a:t>
            </a:r>
            <a:r>
              <a:rPr lang="en" sz="1800">
                <a:latin typeface="Open Sans"/>
                <a:ea typeface="Open Sans"/>
                <a:cs typeface="Open Sans"/>
                <a:sym typeface="Open Sans"/>
              </a:rPr>
              <a:t>; followed by a neural network, which produces an output for each node based on its state.</a:t>
            </a:r>
            <a:endParaRPr sz="1800">
              <a:latin typeface="Open Sans"/>
              <a:ea typeface="Open Sans"/>
              <a:cs typeface="Open Sans"/>
              <a:sym typeface="Open Sans"/>
            </a:endParaRPr>
          </a:p>
        </p:txBody>
      </p:sp>
      <p:sp>
        <p:nvSpPr>
          <p:cNvPr id="133" name="Google Shape;133;p22"/>
          <p:cNvSpPr txBox="1"/>
          <p:nvPr/>
        </p:nvSpPr>
        <p:spPr>
          <a:xfrm>
            <a:off x="409425" y="3334225"/>
            <a:ext cx="7641900" cy="15546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en" sz="1900">
                <a:solidFill>
                  <a:schemeClr val="accent5"/>
                </a:solidFill>
                <a:latin typeface="Open Sans"/>
                <a:ea typeface="Open Sans"/>
                <a:cs typeface="Open Sans"/>
                <a:sym typeface="Open Sans"/>
              </a:rPr>
              <a:t>Iterative process:</a:t>
            </a:r>
            <a:r>
              <a:rPr lang="en" sz="1700">
                <a:solidFill>
                  <a:schemeClr val="accent5"/>
                </a:solidFill>
                <a:latin typeface="Open Sans"/>
                <a:ea typeface="Open Sans"/>
                <a:cs typeface="Open Sans"/>
                <a:sym typeface="Open Sans"/>
              </a:rPr>
              <a:t> </a:t>
            </a:r>
            <a:r>
              <a:rPr lang="en" sz="1700">
                <a:solidFill>
                  <a:schemeClr val="dk2"/>
                </a:solidFill>
                <a:latin typeface="Open Sans"/>
                <a:ea typeface="Open Sans"/>
                <a:cs typeface="Open Sans"/>
                <a:sym typeface="Open Sans"/>
              </a:rPr>
              <a:t>Iterative message passing (aggregate info from </a:t>
            </a:r>
            <a:r>
              <a:rPr lang="en" sz="1700">
                <a:solidFill>
                  <a:schemeClr val="dk2"/>
                </a:solidFill>
                <a:latin typeface="Open Sans"/>
                <a:ea typeface="Open Sans"/>
                <a:cs typeface="Open Sans"/>
                <a:sym typeface="Open Sans"/>
              </a:rPr>
              <a:t>its</a:t>
            </a:r>
            <a:r>
              <a:rPr lang="en" sz="1700">
                <a:solidFill>
                  <a:schemeClr val="dk2"/>
                </a:solidFill>
                <a:latin typeface="Open Sans"/>
                <a:ea typeface="Open Sans"/>
                <a:cs typeface="Open Sans"/>
                <a:sym typeface="Open Sans"/>
              </a:rPr>
              <a:t> neighbors in each node) </a:t>
            </a:r>
            <a:endParaRPr sz="1700">
              <a:solidFill>
                <a:schemeClr val="dk2"/>
              </a:solidFill>
              <a:latin typeface="Open Sans"/>
              <a:ea typeface="Open Sans"/>
              <a:cs typeface="Open Sans"/>
              <a:sym typeface="Open Sans"/>
            </a:endParaRPr>
          </a:p>
          <a:p>
            <a:pPr indent="0" lvl="0" marL="0" rtl="0" algn="just">
              <a:spcBef>
                <a:spcPts val="0"/>
              </a:spcBef>
              <a:spcAft>
                <a:spcPts val="0"/>
              </a:spcAft>
              <a:buNone/>
            </a:pPr>
            <a:r>
              <a:t/>
            </a:r>
            <a:endParaRPr sz="1700">
              <a:solidFill>
                <a:schemeClr val="dk2"/>
              </a:solidFill>
              <a:latin typeface="Open Sans"/>
              <a:ea typeface="Open Sans"/>
              <a:cs typeface="Open Sans"/>
              <a:sym typeface="Open Sans"/>
            </a:endParaRPr>
          </a:p>
          <a:p>
            <a:pPr indent="457200" lvl="0" marL="0" rtl="0" algn="just">
              <a:spcBef>
                <a:spcPts val="0"/>
              </a:spcBef>
              <a:spcAft>
                <a:spcPts val="0"/>
              </a:spcAft>
              <a:buNone/>
            </a:pPr>
            <a:r>
              <a:rPr lang="en" sz="1900">
                <a:solidFill>
                  <a:schemeClr val="accent5"/>
                </a:solidFill>
                <a:latin typeface="Open Sans"/>
                <a:ea typeface="Open Sans"/>
                <a:cs typeface="Open Sans"/>
                <a:sym typeface="Open Sans"/>
              </a:rPr>
              <a:t>Equilibrium:</a:t>
            </a:r>
            <a:r>
              <a:rPr lang="en" sz="1700">
                <a:solidFill>
                  <a:schemeClr val="accent5"/>
                </a:solidFill>
                <a:latin typeface="Open Sans"/>
                <a:ea typeface="Open Sans"/>
                <a:cs typeface="Open Sans"/>
                <a:sym typeface="Open Sans"/>
              </a:rPr>
              <a:t> </a:t>
            </a:r>
            <a:r>
              <a:rPr lang="en" sz="1700">
                <a:solidFill>
                  <a:schemeClr val="dk2"/>
                </a:solidFill>
                <a:latin typeface="Open Sans"/>
                <a:ea typeface="Open Sans"/>
                <a:cs typeface="Open Sans"/>
                <a:sym typeface="Open Sans"/>
              </a:rPr>
              <a:t>Stabilize capturing the graph structure and feature dependencies.</a:t>
            </a:r>
            <a:endParaRPr sz="1700">
              <a:solidFill>
                <a:schemeClr val="dk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pic>
        <p:nvPicPr>
          <p:cNvPr id="139" name="Google Shape;139;p23"/>
          <p:cNvPicPr preferRelativeResize="0"/>
          <p:nvPr/>
        </p:nvPicPr>
        <p:blipFill>
          <a:blip r:embed="rId3">
            <a:alphaModFix/>
          </a:blip>
          <a:stretch>
            <a:fillRect/>
          </a:stretch>
        </p:blipFill>
        <p:spPr>
          <a:xfrm>
            <a:off x="914875" y="1046350"/>
            <a:ext cx="3895725" cy="2095500"/>
          </a:xfrm>
          <a:prstGeom prst="rect">
            <a:avLst/>
          </a:prstGeom>
          <a:noFill/>
          <a:ln>
            <a:noFill/>
          </a:ln>
        </p:spPr>
      </p:pic>
      <p:sp>
        <p:nvSpPr>
          <p:cNvPr id="140" name="Google Shape;140;p23"/>
          <p:cNvSpPr txBox="1"/>
          <p:nvPr/>
        </p:nvSpPr>
        <p:spPr>
          <a:xfrm>
            <a:off x="4810600" y="1046350"/>
            <a:ext cx="3980400" cy="184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Open Sans"/>
                <a:ea typeface="Open Sans"/>
                <a:cs typeface="Open Sans"/>
                <a:sym typeface="Open Sans"/>
              </a:rPr>
              <a:t>GNNs consist of an </a:t>
            </a:r>
            <a:r>
              <a:rPr lang="en" sz="1800">
                <a:solidFill>
                  <a:srgbClr val="FF0000"/>
                </a:solidFill>
                <a:latin typeface="Open Sans"/>
                <a:ea typeface="Open Sans"/>
                <a:cs typeface="Open Sans"/>
                <a:sym typeface="Open Sans"/>
              </a:rPr>
              <a:t>iterative process</a:t>
            </a:r>
            <a:r>
              <a:rPr lang="en" sz="1800">
                <a:latin typeface="Open Sans"/>
                <a:ea typeface="Open Sans"/>
                <a:cs typeface="Open Sans"/>
                <a:sym typeface="Open Sans"/>
              </a:rPr>
              <a:t>, which propagates the node states until </a:t>
            </a:r>
            <a:r>
              <a:rPr lang="en" sz="1800">
                <a:solidFill>
                  <a:srgbClr val="FF0000"/>
                </a:solidFill>
                <a:latin typeface="Open Sans"/>
                <a:ea typeface="Open Sans"/>
                <a:cs typeface="Open Sans"/>
                <a:sym typeface="Open Sans"/>
              </a:rPr>
              <a:t>equilibrium</a:t>
            </a:r>
            <a:r>
              <a:rPr lang="en" sz="1800">
                <a:latin typeface="Open Sans"/>
                <a:ea typeface="Open Sans"/>
                <a:cs typeface="Open Sans"/>
                <a:sym typeface="Open Sans"/>
              </a:rPr>
              <a:t>; followed by a neural network, which produces an output for each node based on its state.</a:t>
            </a:r>
            <a:endParaRPr sz="1800">
              <a:latin typeface="Open Sans"/>
              <a:ea typeface="Open Sans"/>
              <a:cs typeface="Open Sans"/>
              <a:sym typeface="Open Sans"/>
            </a:endParaRPr>
          </a:p>
        </p:txBody>
      </p:sp>
      <p:sp>
        <p:nvSpPr>
          <p:cNvPr id="141" name="Google Shape;141;p23"/>
          <p:cNvSpPr txBox="1"/>
          <p:nvPr/>
        </p:nvSpPr>
        <p:spPr>
          <a:xfrm>
            <a:off x="409425" y="3334225"/>
            <a:ext cx="7641900" cy="15546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en" sz="1900">
                <a:solidFill>
                  <a:schemeClr val="accent5"/>
                </a:solidFill>
                <a:latin typeface="Open Sans"/>
                <a:ea typeface="Open Sans"/>
                <a:cs typeface="Open Sans"/>
                <a:sym typeface="Open Sans"/>
              </a:rPr>
              <a:t>Iterative process:</a:t>
            </a:r>
            <a:r>
              <a:rPr lang="en" sz="1700">
                <a:solidFill>
                  <a:schemeClr val="accent5"/>
                </a:solidFill>
                <a:latin typeface="Open Sans"/>
                <a:ea typeface="Open Sans"/>
                <a:cs typeface="Open Sans"/>
                <a:sym typeface="Open Sans"/>
              </a:rPr>
              <a:t> </a:t>
            </a:r>
            <a:r>
              <a:rPr lang="en" sz="1700">
                <a:solidFill>
                  <a:schemeClr val="dk2"/>
                </a:solidFill>
                <a:latin typeface="Open Sans"/>
                <a:ea typeface="Open Sans"/>
                <a:cs typeface="Open Sans"/>
                <a:sym typeface="Open Sans"/>
              </a:rPr>
              <a:t>Iterative message passing (aggregate info from its neighbors in each node) </a:t>
            </a:r>
            <a:endParaRPr sz="1700">
              <a:solidFill>
                <a:schemeClr val="dk2"/>
              </a:solidFill>
              <a:latin typeface="Open Sans"/>
              <a:ea typeface="Open Sans"/>
              <a:cs typeface="Open Sans"/>
              <a:sym typeface="Open Sans"/>
            </a:endParaRPr>
          </a:p>
          <a:p>
            <a:pPr indent="0" lvl="0" marL="0" rtl="0" algn="just">
              <a:spcBef>
                <a:spcPts val="0"/>
              </a:spcBef>
              <a:spcAft>
                <a:spcPts val="0"/>
              </a:spcAft>
              <a:buNone/>
            </a:pPr>
            <a:r>
              <a:t/>
            </a:r>
            <a:endParaRPr sz="1700">
              <a:solidFill>
                <a:schemeClr val="dk2"/>
              </a:solidFill>
              <a:latin typeface="Open Sans"/>
              <a:ea typeface="Open Sans"/>
              <a:cs typeface="Open Sans"/>
              <a:sym typeface="Open Sans"/>
            </a:endParaRPr>
          </a:p>
          <a:p>
            <a:pPr indent="457200" lvl="0" marL="0" rtl="0" algn="just">
              <a:spcBef>
                <a:spcPts val="0"/>
              </a:spcBef>
              <a:spcAft>
                <a:spcPts val="0"/>
              </a:spcAft>
              <a:buNone/>
            </a:pPr>
            <a:r>
              <a:rPr lang="en" sz="1900">
                <a:solidFill>
                  <a:schemeClr val="accent5"/>
                </a:solidFill>
                <a:latin typeface="Open Sans"/>
                <a:ea typeface="Open Sans"/>
                <a:cs typeface="Open Sans"/>
                <a:sym typeface="Open Sans"/>
              </a:rPr>
              <a:t>Equilibrium:</a:t>
            </a:r>
            <a:r>
              <a:rPr lang="en" sz="1700">
                <a:solidFill>
                  <a:schemeClr val="accent5"/>
                </a:solidFill>
                <a:latin typeface="Open Sans"/>
                <a:ea typeface="Open Sans"/>
                <a:cs typeface="Open Sans"/>
                <a:sym typeface="Open Sans"/>
              </a:rPr>
              <a:t> </a:t>
            </a:r>
            <a:r>
              <a:rPr lang="en" sz="1700">
                <a:solidFill>
                  <a:schemeClr val="dk2"/>
                </a:solidFill>
                <a:latin typeface="Open Sans"/>
                <a:ea typeface="Open Sans"/>
                <a:cs typeface="Open Sans"/>
                <a:sym typeface="Open Sans"/>
              </a:rPr>
              <a:t>Stabilize capturing the graph structure and feature dependencies.</a:t>
            </a:r>
            <a:endParaRPr sz="1700">
              <a:solidFill>
                <a:schemeClr val="dk2"/>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pic>
        <p:nvPicPr>
          <p:cNvPr id="147" name="Google Shape;147;p24"/>
          <p:cNvPicPr preferRelativeResize="0"/>
          <p:nvPr/>
        </p:nvPicPr>
        <p:blipFill>
          <a:blip r:embed="rId3">
            <a:alphaModFix/>
          </a:blip>
          <a:stretch>
            <a:fillRect/>
          </a:stretch>
        </p:blipFill>
        <p:spPr>
          <a:xfrm>
            <a:off x="360350" y="774950"/>
            <a:ext cx="8423309" cy="394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pic>
        <p:nvPicPr>
          <p:cNvPr id="153" name="Google Shape;153;p25"/>
          <p:cNvPicPr preferRelativeResize="0"/>
          <p:nvPr/>
        </p:nvPicPr>
        <p:blipFill>
          <a:blip r:embed="rId3">
            <a:alphaModFix/>
          </a:blip>
          <a:stretch>
            <a:fillRect/>
          </a:stretch>
        </p:blipFill>
        <p:spPr>
          <a:xfrm>
            <a:off x="152400" y="1046350"/>
            <a:ext cx="3552825" cy="3143250"/>
          </a:xfrm>
          <a:prstGeom prst="rect">
            <a:avLst/>
          </a:prstGeom>
          <a:noFill/>
          <a:ln>
            <a:noFill/>
          </a:ln>
        </p:spPr>
      </p:pic>
      <p:sp>
        <p:nvSpPr>
          <p:cNvPr id="154" name="Google Shape;154;p25"/>
          <p:cNvSpPr txBox="1"/>
          <p:nvPr/>
        </p:nvSpPr>
        <p:spPr>
          <a:xfrm>
            <a:off x="3864075" y="1059725"/>
            <a:ext cx="5311500" cy="86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242424"/>
                </a:solidFill>
                <a:latin typeface="Open Sans"/>
                <a:ea typeface="Open Sans"/>
                <a:cs typeface="Open Sans"/>
                <a:sym typeface="Open Sans"/>
              </a:rPr>
              <a:t>Spectral methods define convolution using the frequency (spectral) properties of the graph and rely on graph Laplacian by computing (decomposition) eigenvalues and eigenvectors.</a:t>
            </a:r>
            <a:endParaRPr sz="1800">
              <a:solidFill>
                <a:srgbClr val="242424"/>
              </a:solidFill>
              <a:latin typeface="Open Sans"/>
              <a:ea typeface="Open Sans"/>
              <a:cs typeface="Open Sans"/>
              <a:sym typeface="Open Sans"/>
            </a:endParaRPr>
          </a:p>
          <a:p>
            <a:pPr indent="0" lvl="0" marL="0" rtl="0" algn="just">
              <a:spcBef>
                <a:spcPts val="0"/>
              </a:spcBef>
              <a:spcAft>
                <a:spcPts val="0"/>
              </a:spcAft>
              <a:buNone/>
            </a:pPr>
            <a:r>
              <a:t/>
            </a:r>
            <a:endParaRPr sz="1800">
              <a:solidFill>
                <a:srgbClr val="242424"/>
              </a:solidFill>
              <a:latin typeface="Open Sans"/>
              <a:ea typeface="Open Sans"/>
              <a:cs typeface="Open Sans"/>
              <a:sym typeface="Open Sans"/>
            </a:endParaRPr>
          </a:p>
          <a:p>
            <a:pPr indent="-342900" lvl="0" marL="457200" rtl="0" algn="just">
              <a:spcBef>
                <a:spcPts val="0"/>
              </a:spcBef>
              <a:spcAft>
                <a:spcPts val="0"/>
              </a:spcAft>
              <a:buClr>
                <a:srgbClr val="242424"/>
              </a:buClr>
              <a:buSzPts val="1800"/>
              <a:buFont typeface="Open Sans"/>
              <a:buChar char="-"/>
            </a:pPr>
            <a:r>
              <a:rPr lang="en" sz="1800">
                <a:solidFill>
                  <a:srgbClr val="242424"/>
                </a:solidFill>
                <a:latin typeface="Open Sans"/>
                <a:ea typeface="Open Sans"/>
                <a:cs typeface="Open Sans"/>
                <a:sym typeface="Open Sans"/>
              </a:rPr>
              <a:t>Computationally expensive</a:t>
            </a:r>
            <a:endParaRPr sz="1800">
              <a:solidFill>
                <a:srgbClr val="242424"/>
              </a:solidFill>
              <a:latin typeface="Open Sans"/>
              <a:ea typeface="Open Sans"/>
              <a:cs typeface="Open Sans"/>
              <a:sym typeface="Open Sans"/>
            </a:endParaRPr>
          </a:p>
          <a:p>
            <a:pPr indent="-342900" lvl="0" marL="457200" rtl="0" algn="just">
              <a:spcBef>
                <a:spcPts val="0"/>
              </a:spcBef>
              <a:spcAft>
                <a:spcPts val="0"/>
              </a:spcAft>
              <a:buClr>
                <a:srgbClr val="242424"/>
              </a:buClr>
              <a:buSzPts val="1800"/>
              <a:buFont typeface="Open Sans"/>
              <a:buChar char="-"/>
            </a:pPr>
            <a:r>
              <a:rPr lang="en" sz="1800">
                <a:solidFill>
                  <a:srgbClr val="242424"/>
                </a:solidFill>
                <a:latin typeface="Open Sans"/>
                <a:ea typeface="Open Sans"/>
                <a:cs typeface="Open Sans"/>
                <a:sym typeface="Open Sans"/>
              </a:rPr>
              <a:t>Limited to specific graph structure</a:t>
            </a:r>
            <a:endParaRPr sz="1800">
              <a:solidFill>
                <a:srgbClr val="242424"/>
              </a:solidFill>
              <a:latin typeface="Open Sans"/>
              <a:ea typeface="Open Sans"/>
              <a:cs typeface="Open Sans"/>
              <a:sym typeface="Open Sans"/>
            </a:endParaRPr>
          </a:p>
          <a:p>
            <a:pPr indent="0" lvl="0" marL="0" rtl="0" algn="just">
              <a:spcBef>
                <a:spcPts val="0"/>
              </a:spcBef>
              <a:spcAft>
                <a:spcPts val="0"/>
              </a:spcAft>
              <a:buNone/>
            </a:pPr>
            <a:r>
              <a:t/>
            </a:r>
            <a:endParaRPr sz="1800">
              <a:solidFill>
                <a:srgbClr val="242424"/>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pic>
        <p:nvPicPr>
          <p:cNvPr id="160" name="Google Shape;160;p26"/>
          <p:cNvPicPr preferRelativeResize="0"/>
          <p:nvPr/>
        </p:nvPicPr>
        <p:blipFill>
          <a:blip r:embed="rId3">
            <a:alphaModFix/>
          </a:blip>
          <a:stretch>
            <a:fillRect/>
          </a:stretch>
        </p:blipFill>
        <p:spPr>
          <a:xfrm>
            <a:off x="1011288" y="632800"/>
            <a:ext cx="7121425" cy="426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66" name="Google Shape;166;p27"/>
          <p:cNvSpPr txBox="1"/>
          <p:nvPr/>
        </p:nvSpPr>
        <p:spPr>
          <a:xfrm>
            <a:off x="3864075" y="1059725"/>
            <a:ext cx="5311500" cy="86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242424"/>
                </a:solidFill>
                <a:latin typeface="Open Sans"/>
                <a:ea typeface="Open Sans"/>
                <a:cs typeface="Open Sans"/>
                <a:sym typeface="Open Sans"/>
              </a:rPr>
              <a:t>These methods define the convolution operation based on local node neighborhoods without transforming into the frequency domain (i.e directly in the spatial domain). Spatial methods operate locally on each node and its neighbors, avoiding the costly eigenvalue computations.</a:t>
            </a:r>
            <a:endParaRPr sz="1800">
              <a:solidFill>
                <a:srgbClr val="242424"/>
              </a:solidFill>
              <a:latin typeface="Open Sans"/>
              <a:ea typeface="Open Sans"/>
              <a:cs typeface="Open Sans"/>
              <a:sym typeface="Open Sans"/>
            </a:endParaRPr>
          </a:p>
          <a:p>
            <a:pPr indent="0" lvl="0" marL="0" rtl="0" algn="just">
              <a:spcBef>
                <a:spcPts val="0"/>
              </a:spcBef>
              <a:spcAft>
                <a:spcPts val="0"/>
              </a:spcAft>
              <a:buNone/>
            </a:pPr>
            <a:r>
              <a:t/>
            </a:r>
            <a:endParaRPr sz="1800">
              <a:solidFill>
                <a:srgbClr val="242424"/>
              </a:solidFill>
              <a:latin typeface="Open Sans"/>
              <a:ea typeface="Open Sans"/>
              <a:cs typeface="Open Sans"/>
              <a:sym typeface="Open Sans"/>
            </a:endParaRPr>
          </a:p>
          <a:p>
            <a:pPr indent="-342900" lvl="0" marL="457200" rtl="0" algn="just">
              <a:spcBef>
                <a:spcPts val="0"/>
              </a:spcBef>
              <a:spcAft>
                <a:spcPts val="0"/>
              </a:spcAft>
              <a:buClr>
                <a:srgbClr val="242424"/>
              </a:buClr>
              <a:buSzPts val="1800"/>
              <a:buFont typeface="Open Sans"/>
              <a:buChar char="-"/>
            </a:pPr>
            <a:r>
              <a:rPr lang="en" sz="1800">
                <a:solidFill>
                  <a:srgbClr val="242424"/>
                </a:solidFill>
                <a:latin typeface="Open Sans"/>
                <a:ea typeface="Open Sans"/>
                <a:cs typeface="Open Sans"/>
                <a:sym typeface="Open Sans"/>
              </a:rPr>
              <a:t>Computationally efficient, </a:t>
            </a:r>
            <a:r>
              <a:rPr lang="en" sz="1800">
                <a:solidFill>
                  <a:srgbClr val="242424"/>
                </a:solidFill>
                <a:latin typeface="Open Sans"/>
                <a:ea typeface="Open Sans"/>
                <a:cs typeface="Open Sans"/>
                <a:sym typeface="Open Sans"/>
              </a:rPr>
              <a:t>flexible</a:t>
            </a:r>
            <a:endParaRPr sz="1800">
              <a:solidFill>
                <a:srgbClr val="242424"/>
              </a:solidFill>
              <a:latin typeface="Open Sans"/>
              <a:ea typeface="Open Sans"/>
              <a:cs typeface="Open Sans"/>
              <a:sym typeface="Open Sans"/>
            </a:endParaRPr>
          </a:p>
          <a:p>
            <a:pPr indent="-342900" lvl="0" marL="457200" rtl="0" algn="just">
              <a:spcBef>
                <a:spcPts val="0"/>
              </a:spcBef>
              <a:spcAft>
                <a:spcPts val="0"/>
              </a:spcAft>
              <a:buClr>
                <a:srgbClr val="242424"/>
              </a:buClr>
              <a:buSzPts val="1800"/>
              <a:buFont typeface="Open Sans"/>
              <a:buChar char="-"/>
            </a:pPr>
            <a:r>
              <a:rPr lang="en" sz="1800">
                <a:solidFill>
                  <a:srgbClr val="242424"/>
                </a:solidFill>
                <a:latin typeface="Open Sans"/>
                <a:ea typeface="Open Sans"/>
                <a:cs typeface="Open Sans"/>
                <a:sym typeface="Open Sans"/>
              </a:rPr>
              <a:t>Generalizes well to new graphs</a:t>
            </a:r>
            <a:endParaRPr sz="1800">
              <a:solidFill>
                <a:srgbClr val="242424"/>
              </a:solidFill>
              <a:latin typeface="Open Sans"/>
              <a:ea typeface="Open Sans"/>
              <a:cs typeface="Open Sans"/>
              <a:sym typeface="Open Sans"/>
            </a:endParaRPr>
          </a:p>
          <a:p>
            <a:pPr indent="-342900" lvl="0" marL="457200" rtl="0" algn="just">
              <a:spcBef>
                <a:spcPts val="0"/>
              </a:spcBef>
              <a:spcAft>
                <a:spcPts val="0"/>
              </a:spcAft>
              <a:buClr>
                <a:srgbClr val="242424"/>
              </a:buClr>
              <a:buSzPts val="1800"/>
              <a:buFont typeface="Open Sans"/>
              <a:buChar char="-"/>
            </a:pPr>
            <a:r>
              <a:rPr lang="en" sz="1800">
                <a:solidFill>
                  <a:srgbClr val="242424"/>
                </a:solidFill>
                <a:latin typeface="Open Sans"/>
                <a:ea typeface="Open Sans"/>
                <a:cs typeface="Open Sans"/>
                <a:sym typeface="Open Sans"/>
              </a:rPr>
              <a:t>Inherently localized (focused on neighbors)</a:t>
            </a:r>
            <a:endParaRPr sz="1800">
              <a:solidFill>
                <a:srgbClr val="242424"/>
              </a:solidFill>
              <a:latin typeface="Open Sans"/>
              <a:ea typeface="Open Sans"/>
              <a:cs typeface="Open Sans"/>
              <a:sym typeface="Open Sans"/>
            </a:endParaRPr>
          </a:p>
          <a:p>
            <a:pPr indent="0" lvl="0" marL="0" rtl="0" algn="just">
              <a:spcBef>
                <a:spcPts val="0"/>
              </a:spcBef>
              <a:spcAft>
                <a:spcPts val="0"/>
              </a:spcAft>
              <a:buNone/>
            </a:pPr>
            <a:r>
              <a:t/>
            </a:r>
            <a:endParaRPr sz="1800">
              <a:solidFill>
                <a:srgbClr val="242424"/>
              </a:solidFill>
              <a:latin typeface="Open Sans"/>
              <a:ea typeface="Open Sans"/>
              <a:cs typeface="Open Sans"/>
              <a:sym typeface="Open Sans"/>
            </a:endParaRPr>
          </a:p>
        </p:txBody>
      </p:sp>
      <p:pic>
        <p:nvPicPr>
          <p:cNvPr id="167" name="Google Shape;167;p27"/>
          <p:cNvPicPr preferRelativeResize="0"/>
          <p:nvPr/>
        </p:nvPicPr>
        <p:blipFill>
          <a:blip r:embed="rId3">
            <a:alphaModFix/>
          </a:blip>
          <a:stretch>
            <a:fillRect/>
          </a:stretch>
        </p:blipFill>
        <p:spPr>
          <a:xfrm>
            <a:off x="117850" y="1116513"/>
            <a:ext cx="3800301" cy="2910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pic>
        <p:nvPicPr>
          <p:cNvPr id="173" name="Google Shape;173;p28"/>
          <p:cNvPicPr preferRelativeResize="0"/>
          <p:nvPr/>
        </p:nvPicPr>
        <p:blipFill>
          <a:blip r:embed="rId3">
            <a:alphaModFix/>
          </a:blip>
          <a:stretch>
            <a:fillRect/>
          </a:stretch>
        </p:blipFill>
        <p:spPr>
          <a:xfrm>
            <a:off x="1011288" y="632800"/>
            <a:ext cx="7121425" cy="4265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pic>
        <p:nvPicPr>
          <p:cNvPr id="179" name="Google Shape;179;p29"/>
          <p:cNvPicPr preferRelativeResize="0"/>
          <p:nvPr/>
        </p:nvPicPr>
        <p:blipFill>
          <a:blip r:embed="rId3">
            <a:alphaModFix/>
          </a:blip>
          <a:stretch>
            <a:fillRect/>
          </a:stretch>
        </p:blipFill>
        <p:spPr>
          <a:xfrm>
            <a:off x="1156100" y="588400"/>
            <a:ext cx="6831805" cy="4131299"/>
          </a:xfrm>
          <a:prstGeom prst="rect">
            <a:avLst/>
          </a:prstGeom>
          <a:noFill/>
          <a:ln>
            <a:noFill/>
          </a:ln>
        </p:spPr>
      </p:pic>
      <p:sp>
        <p:nvSpPr>
          <p:cNvPr id="180" name="Google Shape;180;p29"/>
          <p:cNvSpPr txBox="1"/>
          <p:nvPr/>
        </p:nvSpPr>
        <p:spPr>
          <a:xfrm>
            <a:off x="609600" y="4578425"/>
            <a:ext cx="792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Open Sans"/>
                <a:ea typeface="Open Sans"/>
                <a:cs typeface="Open Sans"/>
                <a:sym typeface="Open Sans"/>
              </a:rPr>
              <a:t>Next paragraph includes the connected works (for details find the paper)</a:t>
            </a:r>
            <a:endParaRPr sz="1800">
              <a:solidFill>
                <a:srgbClr val="FF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14777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Attention</a:t>
            </a:r>
            <a:endParaRPr/>
          </a:p>
        </p:txBody>
      </p:sp>
      <p:pic>
        <p:nvPicPr>
          <p:cNvPr id="186" name="Google Shape;186;p30"/>
          <p:cNvPicPr preferRelativeResize="0"/>
          <p:nvPr/>
        </p:nvPicPr>
        <p:blipFill>
          <a:blip r:embed="rId3">
            <a:alphaModFix/>
          </a:blip>
          <a:stretch>
            <a:fillRect/>
          </a:stretch>
        </p:blipFill>
        <p:spPr>
          <a:xfrm>
            <a:off x="767637" y="1132125"/>
            <a:ext cx="2852975" cy="3803950"/>
          </a:xfrm>
          <a:prstGeom prst="rect">
            <a:avLst/>
          </a:prstGeom>
          <a:noFill/>
          <a:ln>
            <a:noFill/>
          </a:ln>
        </p:spPr>
      </p:pic>
      <p:sp>
        <p:nvSpPr>
          <p:cNvPr id="187" name="Google Shape;187;p30"/>
          <p:cNvSpPr txBox="1"/>
          <p:nvPr/>
        </p:nvSpPr>
        <p:spPr>
          <a:xfrm>
            <a:off x="3428250" y="599625"/>
            <a:ext cx="22875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Let’s see the image:</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pic>
        <p:nvPicPr>
          <p:cNvPr id="188" name="Google Shape;188;p30"/>
          <p:cNvPicPr preferRelativeResize="0"/>
          <p:nvPr/>
        </p:nvPicPr>
        <p:blipFill>
          <a:blip r:embed="rId4">
            <a:alphaModFix/>
          </a:blip>
          <a:stretch>
            <a:fillRect/>
          </a:stretch>
        </p:blipFill>
        <p:spPr>
          <a:xfrm>
            <a:off x="5518200" y="1132125"/>
            <a:ext cx="3028975" cy="3803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14777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Attention</a:t>
            </a:r>
            <a:endParaRPr/>
          </a:p>
        </p:txBody>
      </p:sp>
      <p:pic>
        <p:nvPicPr>
          <p:cNvPr id="194" name="Google Shape;194;p31"/>
          <p:cNvPicPr preferRelativeResize="0"/>
          <p:nvPr/>
        </p:nvPicPr>
        <p:blipFill>
          <a:blip r:embed="rId3">
            <a:alphaModFix/>
          </a:blip>
          <a:stretch>
            <a:fillRect/>
          </a:stretch>
        </p:blipFill>
        <p:spPr>
          <a:xfrm>
            <a:off x="1922163" y="787875"/>
            <a:ext cx="5299668" cy="3983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idx="1" type="subTitle"/>
          </p:nvPr>
        </p:nvSpPr>
        <p:spPr>
          <a:xfrm>
            <a:off x="2136750" y="284264"/>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100">
                <a:solidFill>
                  <a:schemeClr val="accent1"/>
                </a:solidFill>
              </a:rPr>
              <a:t>Contents</a:t>
            </a:r>
            <a:endParaRPr b="1" sz="3100">
              <a:solidFill>
                <a:schemeClr val="accent1"/>
              </a:solidFill>
            </a:endParaRPr>
          </a:p>
        </p:txBody>
      </p:sp>
      <p:sp>
        <p:nvSpPr>
          <p:cNvPr id="73" name="Google Shape;73;p14"/>
          <p:cNvSpPr txBox="1"/>
          <p:nvPr/>
        </p:nvSpPr>
        <p:spPr>
          <a:xfrm>
            <a:off x="2605800" y="1042500"/>
            <a:ext cx="4323900" cy="3058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Abstract</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Introduction</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GAT Architecture</a:t>
            </a:r>
            <a:endParaRPr sz="17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en" sz="1500">
                <a:latin typeface="Open Sans"/>
                <a:ea typeface="Open Sans"/>
                <a:cs typeface="Open Sans"/>
                <a:sym typeface="Open Sans"/>
              </a:rPr>
              <a:t>Graph Attention Layer</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en" sz="1500">
                <a:latin typeface="Open Sans"/>
                <a:ea typeface="Open Sans"/>
                <a:cs typeface="Open Sans"/>
                <a:sym typeface="Open Sans"/>
              </a:rPr>
              <a:t>Comparisons to related work</a:t>
            </a:r>
            <a:endParaRPr sz="15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Evaluation</a:t>
            </a:r>
            <a:endParaRPr sz="17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en" sz="1500">
                <a:latin typeface="Open Sans"/>
                <a:ea typeface="Open Sans"/>
                <a:cs typeface="Open Sans"/>
                <a:sym typeface="Open Sans"/>
              </a:rPr>
              <a:t>Datasets, </a:t>
            </a:r>
            <a:r>
              <a:rPr lang="en" sz="1500">
                <a:latin typeface="Open Sans"/>
                <a:ea typeface="Open Sans"/>
                <a:cs typeface="Open Sans"/>
                <a:sym typeface="Open Sans"/>
              </a:rPr>
              <a:t>State-of-the-art methods and Experimental Setup on</a:t>
            </a:r>
            <a:endParaRPr sz="1500">
              <a:latin typeface="Open Sans"/>
              <a:ea typeface="Open Sans"/>
              <a:cs typeface="Open Sans"/>
              <a:sym typeface="Open Sans"/>
            </a:endParaRPr>
          </a:p>
          <a:p>
            <a:pPr indent="-311150" lvl="2" marL="1371600" rtl="0" algn="l">
              <a:spcBef>
                <a:spcPts val="0"/>
              </a:spcBef>
              <a:spcAft>
                <a:spcPts val="0"/>
              </a:spcAft>
              <a:buSzPts val="1300"/>
              <a:buFont typeface="Open Sans"/>
              <a:buChar char="■"/>
            </a:pPr>
            <a:r>
              <a:rPr lang="en" sz="1300">
                <a:latin typeface="Open Sans"/>
                <a:ea typeface="Open Sans"/>
                <a:cs typeface="Open Sans"/>
                <a:sym typeface="Open Sans"/>
              </a:rPr>
              <a:t>Transductive Learning</a:t>
            </a:r>
            <a:endParaRPr sz="1300">
              <a:latin typeface="Open Sans"/>
              <a:ea typeface="Open Sans"/>
              <a:cs typeface="Open Sans"/>
              <a:sym typeface="Open Sans"/>
            </a:endParaRPr>
          </a:p>
          <a:p>
            <a:pPr indent="-311150" lvl="2" marL="1371600" rtl="0" algn="l">
              <a:spcBef>
                <a:spcPts val="0"/>
              </a:spcBef>
              <a:spcAft>
                <a:spcPts val="0"/>
              </a:spcAft>
              <a:buSzPts val="1300"/>
              <a:buFont typeface="Open Sans"/>
              <a:buChar char="■"/>
            </a:pPr>
            <a:r>
              <a:rPr lang="en" sz="1300">
                <a:latin typeface="Open Sans"/>
                <a:ea typeface="Open Sans"/>
                <a:cs typeface="Open Sans"/>
                <a:sym typeface="Open Sans"/>
              </a:rPr>
              <a:t>Inductive Learning</a:t>
            </a:r>
            <a:endParaRPr sz="13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en" sz="1500">
                <a:latin typeface="Open Sans"/>
                <a:ea typeface="Open Sans"/>
                <a:cs typeface="Open Sans"/>
                <a:sym typeface="Open Sans"/>
              </a:rPr>
              <a:t>Result</a:t>
            </a:r>
            <a:endParaRPr sz="15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Conclusions</a:t>
            </a:r>
            <a:endParaRPr sz="1700">
              <a:latin typeface="Open Sans"/>
              <a:ea typeface="Open Sans"/>
              <a:cs typeface="Open Sans"/>
              <a:sym typeface="Open Sans"/>
            </a:endParaRPr>
          </a:p>
          <a:p>
            <a:pPr indent="0" lvl="0" marL="914400" rtl="0" algn="l">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14777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Attention</a:t>
            </a:r>
            <a:endParaRPr/>
          </a:p>
        </p:txBody>
      </p:sp>
      <p:sp>
        <p:nvSpPr>
          <p:cNvPr id="200" name="Google Shape;200;p32"/>
          <p:cNvSpPr txBox="1"/>
          <p:nvPr/>
        </p:nvSpPr>
        <p:spPr>
          <a:xfrm>
            <a:off x="648300" y="917550"/>
            <a:ext cx="7847400" cy="86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Open Sans"/>
                <a:ea typeface="Open Sans"/>
                <a:cs typeface="Open Sans"/>
                <a:sym typeface="Open Sans"/>
              </a:rPr>
              <a:t>Don't forget to consider every detail carefully when making decisions that could impact your project’s success.</a:t>
            </a:r>
            <a:endParaRPr sz="1800">
              <a:latin typeface="Open Sans"/>
              <a:ea typeface="Open Sans"/>
              <a:cs typeface="Open Sans"/>
              <a:sym typeface="Open Sans"/>
            </a:endParaRPr>
          </a:p>
          <a:p>
            <a:pPr indent="0" lvl="0" marL="0" rtl="0" algn="just">
              <a:spcBef>
                <a:spcPts val="0"/>
              </a:spcBef>
              <a:spcAft>
                <a:spcPts val="0"/>
              </a:spcAft>
              <a:buNone/>
            </a:pPr>
            <a:r>
              <a:t/>
            </a:r>
            <a:endParaRPr sz="1800">
              <a:latin typeface="Open Sans"/>
              <a:ea typeface="Open Sans"/>
              <a:cs typeface="Open Sans"/>
              <a:sym typeface="Open Sans"/>
            </a:endParaRPr>
          </a:p>
          <a:p>
            <a:pPr indent="0" lvl="0" marL="0" rtl="0" algn="just">
              <a:spcBef>
                <a:spcPts val="0"/>
              </a:spcBef>
              <a:spcAft>
                <a:spcPts val="0"/>
              </a:spcAft>
              <a:buNone/>
            </a:pPr>
            <a:r>
              <a:rPr lang="en" sz="1800">
                <a:latin typeface="Open Sans"/>
                <a:ea typeface="Open Sans"/>
                <a:cs typeface="Open Sans"/>
                <a:sym typeface="Open Sans"/>
              </a:rPr>
              <a:t>If model forgets the word ‘Don’t’, this gets completely opposite meaning. So, main idea is to have the direct access to the inputs.</a:t>
            </a:r>
            <a:endParaRPr sz="1800">
              <a:latin typeface="Open Sans"/>
              <a:ea typeface="Open Sans"/>
              <a:cs typeface="Open Sans"/>
              <a:sym typeface="Open Sans"/>
            </a:endParaRPr>
          </a:p>
        </p:txBody>
      </p:sp>
      <p:sp>
        <p:nvSpPr>
          <p:cNvPr id="201" name="Google Shape;201;p32"/>
          <p:cNvSpPr txBox="1"/>
          <p:nvPr>
            <p:ph type="title"/>
          </p:nvPr>
        </p:nvSpPr>
        <p:spPr>
          <a:xfrm>
            <a:off x="311700" y="2652250"/>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Self-Attention</a:t>
            </a:r>
            <a:endParaRPr/>
          </a:p>
        </p:txBody>
      </p:sp>
      <p:pic>
        <p:nvPicPr>
          <p:cNvPr id="202" name="Google Shape;202;p32"/>
          <p:cNvPicPr preferRelativeResize="0"/>
          <p:nvPr/>
        </p:nvPicPr>
        <p:blipFill>
          <a:blip r:embed="rId3">
            <a:alphaModFix/>
          </a:blip>
          <a:stretch>
            <a:fillRect/>
          </a:stretch>
        </p:blipFill>
        <p:spPr>
          <a:xfrm>
            <a:off x="1695450" y="3359650"/>
            <a:ext cx="5753100" cy="1162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14777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Attention in Graphs</a:t>
            </a:r>
            <a:endParaRPr/>
          </a:p>
        </p:txBody>
      </p:sp>
      <p:pic>
        <p:nvPicPr>
          <p:cNvPr id="208" name="Google Shape;208;p33"/>
          <p:cNvPicPr preferRelativeResize="0"/>
          <p:nvPr/>
        </p:nvPicPr>
        <p:blipFill>
          <a:blip r:embed="rId3">
            <a:alphaModFix/>
          </a:blip>
          <a:stretch>
            <a:fillRect/>
          </a:stretch>
        </p:blipFill>
        <p:spPr>
          <a:xfrm>
            <a:off x="6070050" y="855175"/>
            <a:ext cx="2762250" cy="3733800"/>
          </a:xfrm>
          <a:prstGeom prst="rect">
            <a:avLst/>
          </a:prstGeom>
          <a:noFill/>
          <a:ln>
            <a:noFill/>
          </a:ln>
        </p:spPr>
      </p:pic>
      <p:sp>
        <p:nvSpPr>
          <p:cNvPr id="209" name="Google Shape;209;p33"/>
          <p:cNvSpPr txBox="1"/>
          <p:nvPr/>
        </p:nvSpPr>
        <p:spPr>
          <a:xfrm>
            <a:off x="77550" y="775400"/>
            <a:ext cx="74439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dk2"/>
                </a:solidFill>
                <a:latin typeface="Open Sans"/>
                <a:ea typeface="Open Sans"/>
                <a:cs typeface="Open Sans"/>
                <a:sym typeface="Open Sans"/>
              </a:rPr>
              <a:t>Let this is the social network, </a:t>
            </a:r>
            <a:r>
              <a:rPr b="1" lang="en" sz="1800">
                <a:solidFill>
                  <a:schemeClr val="accent5"/>
                </a:solidFill>
                <a:latin typeface="Open Sans"/>
                <a:ea typeface="Open Sans"/>
                <a:cs typeface="Open Sans"/>
                <a:sym typeface="Open Sans"/>
              </a:rPr>
              <a:t>Node</a:t>
            </a:r>
            <a:r>
              <a:rPr lang="en" sz="1800">
                <a:solidFill>
                  <a:schemeClr val="dk2"/>
                </a:solidFill>
                <a:latin typeface="Open Sans"/>
                <a:ea typeface="Open Sans"/>
                <a:cs typeface="Open Sans"/>
                <a:sym typeface="Open Sans"/>
              </a:rPr>
              <a:t> represents </a:t>
            </a:r>
            <a:r>
              <a:rPr b="1" lang="en" sz="1800">
                <a:solidFill>
                  <a:schemeClr val="accent5"/>
                </a:solidFill>
                <a:latin typeface="Open Sans"/>
                <a:ea typeface="Open Sans"/>
                <a:cs typeface="Open Sans"/>
                <a:sym typeface="Open Sans"/>
              </a:rPr>
              <a:t>people</a:t>
            </a:r>
            <a:r>
              <a:rPr lang="en" sz="1800">
                <a:solidFill>
                  <a:schemeClr val="dk2"/>
                </a:solidFill>
                <a:latin typeface="Open Sans"/>
                <a:ea typeface="Open Sans"/>
                <a:cs typeface="Open Sans"/>
                <a:sym typeface="Open Sans"/>
              </a:rPr>
              <a:t> and </a:t>
            </a:r>
            <a:r>
              <a:rPr b="1" lang="en" sz="1800">
                <a:solidFill>
                  <a:schemeClr val="dk2"/>
                </a:solidFill>
                <a:latin typeface="Open Sans"/>
                <a:ea typeface="Open Sans"/>
                <a:cs typeface="Open Sans"/>
                <a:sym typeface="Open Sans"/>
              </a:rPr>
              <a:t>edges</a:t>
            </a:r>
            <a:r>
              <a:rPr lang="en" sz="1800">
                <a:solidFill>
                  <a:schemeClr val="dk2"/>
                </a:solidFill>
                <a:latin typeface="Open Sans"/>
                <a:ea typeface="Open Sans"/>
                <a:cs typeface="Open Sans"/>
                <a:sym typeface="Open Sans"/>
              </a:rPr>
              <a:t> represent connection or </a:t>
            </a:r>
            <a:r>
              <a:rPr b="1" lang="en" sz="1800">
                <a:solidFill>
                  <a:schemeClr val="dk2"/>
                </a:solidFill>
                <a:latin typeface="Open Sans"/>
                <a:ea typeface="Open Sans"/>
                <a:cs typeface="Open Sans"/>
                <a:sym typeface="Open Sans"/>
              </a:rPr>
              <a:t>friendship</a:t>
            </a:r>
            <a:r>
              <a:rPr lang="en" sz="1800">
                <a:solidFill>
                  <a:schemeClr val="dk2"/>
                </a:solidFill>
                <a:latin typeface="Open Sans"/>
                <a:ea typeface="Open Sans"/>
                <a:cs typeface="Open Sans"/>
                <a:sym typeface="Open Sans"/>
              </a:rPr>
              <a:t> among them. Each node (person)  has </a:t>
            </a:r>
            <a:r>
              <a:rPr lang="en" sz="1800">
                <a:solidFill>
                  <a:schemeClr val="dk2"/>
                </a:solidFill>
                <a:latin typeface="Open Sans"/>
                <a:ea typeface="Open Sans"/>
                <a:cs typeface="Open Sans"/>
                <a:sym typeface="Open Sans"/>
              </a:rPr>
              <a:t>its</a:t>
            </a:r>
            <a:r>
              <a:rPr lang="en" sz="1800">
                <a:solidFill>
                  <a:schemeClr val="dk2"/>
                </a:solidFill>
                <a:latin typeface="Open Sans"/>
                <a:ea typeface="Open Sans"/>
                <a:cs typeface="Open Sans"/>
                <a:sym typeface="Open Sans"/>
              </a:rPr>
              <a:t> own </a:t>
            </a:r>
            <a:r>
              <a:rPr b="1" lang="en" sz="1800">
                <a:solidFill>
                  <a:srgbClr val="FF00FF"/>
                </a:solidFill>
                <a:latin typeface="Open Sans"/>
                <a:ea typeface="Open Sans"/>
                <a:cs typeface="Open Sans"/>
                <a:sym typeface="Open Sans"/>
              </a:rPr>
              <a:t>features</a:t>
            </a:r>
            <a:r>
              <a:rPr lang="en" sz="1800">
                <a:solidFill>
                  <a:schemeClr val="dk2"/>
                </a:solidFill>
                <a:latin typeface="Open Sans"/>
                <a:ea typeface="Open Sans"/>
                <a:cs typeface="Open Sans"/>
                <a:sym typeface="Open Sans"/>
              </a:rPr>
              <a:t> or traits. </a:t>
            </a:r>
            <a:endParaRPr sz="1800">
              <a:solidFill>
                <a:schemeClr val="dk2"/>
              </a:solidFill>
              <a:latin typeface="Open Sans"/>
              <a:ea typeface="Open Sans"/>
              <a:cs typeface="Open Sans"/>
              <a:sym typeface="Open Sans"/>
            </a:endParaRPr>
          </a:p>
        </p:txBody>
      </p:sp>
      <p:sp>
        <p:nvSpPr>
          <p:cNvPr id="210" name="Google Shape;210;p33"/>
          <p:cNvSpPr txBox="1"/>
          <p:nvPr/>
        </p:nvSpPr>
        <p:spPr>
          <a:xfrm>
            <a:off x="348925" y="2028975"/>
            <a:ext cx="5721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We want to predict a person’s interests based on friend’s interest on </a:t>
            </a:r>
            <a:r>
              <a:rPr b="1" lang="en" sz="1800">
                <a:solidFill>
                  <a:srgbClr val="4A86E8"/>
                </a:solidFill>
                <a:latin typeface="Open Sans"/>
                <a:ea typeface="Open Sans"/>
                <a:cs typeface="Open Sans"/>
                <a:sym typeface="Open Sans"/>
              </a:rPr>
              <a:t>person A</a:t>
            </a:r>
            <a:r>
              <a:rPr lang="en" sz="1800">
                <a:solidFill>
                  <a:schemeClr val="dk2"/>
                </a:solidFill>
                <a:latin typeface="Open Sans"/>
                <a:ea typeface="Open Sans"/>
                <a:cs typeface="Open Sans"/>
                <a:sym typeface="Open Sans"/>
              </a:rPr>
              <a:t>.</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rPr lang="en" sz="1800">
                <a:solidFill>
                  <a:schemeClr val="dk2"/>
                </a:solidFill>
                <a:latin typeface="Open Sans"/>
                <a:ea typeface="Open Sans"/>
                <a:cs typeface="Open Sans"/>
                <a:sym typeface="Open Sans"/>
              </a:rPr>
              <a:t>We apply attention mechanism to find score on how similar the features of 2 connected nodes are.</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rPr lang="en" sz="1800">
                <a:solidFill>
                  <a:schemeClr val="dk2"/>
                </a:solidFill>
                <a:latin typeface="Open Sans"/>
                <a:ea typeface="Open Sans"/>
                <a:cs typeface="Open Sans"/>
                <a:sym typeface="Open Sans"/>
              </a:rPr>
              <a:t>On result, from our side social network graph, person B will have </a:t>
            </a:r>
            <a:r>
              <a:rPr b="1" lang="en" sz="1800">
                <a:solidFill>
                  <a:schemeClr val="accent4"/>
                </a:solidFill>
                <a:latin typeface="Open Sans"/>
                <a:ea typeface="Open Sans"/>
                <a:cs typeface="Open Sans"/>
                <a:sym typeface="Open Sans"/>
              </a:rPr>
              <a:t>more </a:t>
            </a:r>
            <a:r>
              <a:rPr b="1" lang="en" sz="1800">
                <a:solidFill>
                  <a:schemeClr val="accent4"/>
                </a:solidFill>
                <a:latin typeface="Open Sans"/>
                <a:ea typeface="Open Sans"/>
                <a:cs typeface="Open Sans"/>
                <a:sym typeface="Open Sans"/>
              </a:rPr>
              <a:t>influence</a:t>
            </a:r>
            <a:r>
              <a:rPr lang="en" sz="1800">
                <a:solidFill>
                  <a:schemeClr val="dk2"/>
                </a:solidFill>
                <a:latin typeface="Open Sans"/>
                <a:ea typeface="Open Sans"/>
                <a:cs typeface="Open Sans"/>
                <a:sym typeface="Open Sans"/>
              </a:rPr>
              <a:t> on person A’s updated feature.</a:t>
            </a:r>
            <a:endParaRPr sz="1800">
              <a:solidFill>
                <a:schemeClr val="dk2"/>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4"/>
          <p:cNvPicPr preferRelativeResize="0"/>
          <p:nvPr/>
        </p:nvPicPr>
        <p:blipFill>
          <a:blip r:embed="rId3">
            <a:alphaModFix/>
          </a:blip>
          <a:stretch>
            <a:fillRect/>
          </a:stretch>
        </p:blipFill>
        <p:spPr>
          <a:xfrm>
            <a:off x="304800" y="0"/>
            <a:ext cx="8534400" cy="4314825"/>
          </a:xfrm>
          <a:prstGeom prst="rect">
            <a:avLst/>
          </a:prstGeom>
          <a:noFill/>
          <a:ln>
            <a:noFill/>
          </a:ln>
        </p:spPr>
      </p:pic>
      <p:pic>
        <p:nvPicPr>
          <p:cNvPr id="216" name="Google Shape;216;p34"/>
          <p:cNvPicPr preferRelativeResize="0"/>
          <p:nvPr/>
        </p:nvPicPr>
        <p:blipFill>
          <a:blip r:embed="rId4">
            <a:alphaModFix/>
          </a:blip>
          <a:stretch>
            <a:fillRect/>
          </a:stretch>
        </p:blipFill>
        <p:spPr>
          <a:xfrm>
            <a:off x="2284750" y="4237300"/>
            <a:ext cx="4345700" cy="831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5"/>
          <p:cNvPicPr preferRelativeResize="0"/>
          <p:nvPr/>
        </p:nvPicPr>
        <p:blipFill>
          <a:blip r:embed="rId3">
            <a:alphaModFix/>
          </a:blip>
          <a:stretch>
            <a:fillRect/>
          </a:stretch>
        </p:blipFill>
        <p:spPr>
          <a:xfrm>
            <a:off x="304800" y="0"/>
            <a:ext cx="8534400" cy="4314825"/>
          </a:xfrm>
          <a:prstGeom prst="rect">
            <a:avLst/>
          </a:prstGeom>
          <a:noFill/>
          <a:ln>
            <a:noFill/>
          </a:ln>
        </p:spPr>
      </p:pic>
      <p:pic>
        <p:nvPicPr>
          <p:cNvPr id="222" name="Google Shape;222;p35"/>
          <p:cNvPicPr preferRelativeResize="0"/>
          <p:nvPr/>
        </p:nvPicPr>
        <p:blipFill>
          <a:blip r:embed="rId4">
            <a:alphaModFix/>
          </a:blip>
          <a:stretch>
            <a:fillRect/>
          </a:stretch>
        </p:blipFill>
        <p:spPr>
          <a:xfrm>
            <a:off x="2297675" y="4314825"/>
            <a:ext cx="4345700" cy="831350"/>
          </a:xfrm>
          <a:prstGeom prst="rect">
            <a:avLst/>
          </a:prstGeom>
          <a:noFill/>
          <a:ln>
            <a:noFill/>
          </a:ln>
        </p:spPr>
      </p:pic>
      <p:sp>
        <p:nvSpPr>
          <p:cNvPr id="223" name="Google Shape;223;p35"/>
          <p:cNvSpPr txBox="1"/>
          <p:nvPr/>
        </p:nvSpPr>
        <p:spPr>
          <a:xfrm>
            <a:off x="6991550" y="4484400"/>
            <a:ext cx="21840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No of Connections</a:t>
            </a:r>
            <a:endParaRPr sz="1800">
              <a:latin typeface="Open Sans"/>
              <a:ea typeface="Open Sans"/>
              <a:cs typeface="Open Sans"/>
              <a:sym typeface="Open Sans"/>
            </a:endParaRPr>
          </a:p>
        </p:txBody>
      </p:sp>
      <p:sp>
        <p:nvSpPr>
          <p:cNvPr id="224" name="Google Shape;224;p35"/>
          <p:cNvSpPr txBox="1"/>
          <p:nvPr/>
        </p:nvSpPr>
        <p:spPr>
          <a:xfrm>
            <a:off x="155075" y="64650"/>
            <a:ext cx="7443900" cy="8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Open Sans"/>
                <a:ea typeface="Open Sans"/>
                <a:cs typeface="Open Sans"/>
                <a:sym typeface="Open Sans"/>
              </a:rPr>
              <a:t>GCN paper explained slide</a:t>
            </a:r>
            <a:endParaRPr b="1" sz="1800">
              <a:solidFill>
                <a:schemeClr val="dk2"/>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Graph Attention Layer</a:t>
            </a:r>
            <a:endParaRPr/>
          </a:p>
        </p:txBody>
      </p:sp>
      <p:pic>
        <p:nvPicPr>
          <p:cNvPr id="230" name="Google Shape;230;p36"/>
          <p:cNvPicPr preferRelativeResize="0"/>
          <p:nvPr/>
        </p:nvPicPr>
        <p:blipFill>
          <a:blip r:embed="rId3">
            <a:alphaModFix/>
          </a:blip>
          <a:stretch>
            <a:fillRect/>
          </a:stretch>
        </p:blipFill>
        <p:spPr>
          <a:xfrm>
            <a:off x="952500" y="774975"/>
            <a:ext cx="7239000" cy="2028825"/>
          </a:xfrm>
          <a:prstGeom prst="rect">
            <a:avLst/>
          </a:prstGeom>
          <a:noFill/>
          <a:ln>
            <a:noFill/>
          </a:ln>
        </p:spPr>
      </p:pic>
      <p:pic>
        <p:nvPicPr>
          <p:cNvPr id="231" name="Google Shape;231;p36"/>
          <p:cNvPicPr preferRelativeResize="0"/>
          <p:nvPr/>
        </p:nvPicPr>
        <p:blipFill>
          <a:blip r:embed="rId4">
            <a:alphaModFix/>
          </a:blip>
          <a:stretch>
            <a:fillRect/>
          </a:stretch>
        </p:blipFill>
        <p:spPr>
          <a:xfrm>
            <a:off x="2040388" y="3007900"/>
            <a:ext cx="5063216" cy="2034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Graph Attention Layer</a:t>
            </a:r>
            <a:endParaRPr/>
          </a:p>
        </p:txBody>
      </p:sp>
      <p:pic>
        <p:nvPicPr>
          <p:cNvPr id="237" name="Google Shape;237;p37"/>
          <p:cNvPicPr preferRelativeResize="0"/>
          <p:nvPr/>
        </p:nvPicPr>
        <p:blipFill>
          <a:blip r:embed="rId3">
            <a:alphaModFix/>
          </a:blip>
          <a:stretch>
            <a:fillRect/>
          </a:stretch>
        </p:blipFill>
        <p:spPr>
          <a:xfrm>
            <a:off x="535789" y="893950"/>
            <a:ext cx="8072424" cy="36243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Graph Attention Layer</a:t>
            </a:r>
            <a:endParaRPr/>
          </a:p>
        </p:txBody>
      </p:sp>
      <p:pic>
        <p:nvPicPr>
          <p:cNvPr id="243" name="Google Shape;243;p38"/>
          <p:cNvPicPr preferRelativeResize="0"/>
          <p:nvPr/>
        </p:nvPicPr>
        <p:blipFill>
          <a:blip r:embed="rId3">
            <a:alphaModFix/>
          </a:blip>
          <a:stretch>
            <a:fillRect/>
          </a:stretch>
        </p:blipFill>
        <p:spPr>
          <a:xfrm>
            <a:off x="438825" y="839575"/>
            <a:ext cx="8266350" cy="2913049"/>
          </a:xfrm>
          <a:prstGeom prst="rect">
            <a:avLst/>
          </a:prstGeom>
          <a:noFill/>
          <a:ln>
            <a:noFill/>
          </a:ln>
        </p:spPr>
      </p:pic>
      <p:pic>
        <p:nvPicPr>
          <p:cNvPr id="244" name="Google Shape;244;p38"/>
          <p:cNvPicPr preferRelativeResize="0"/>
          <p:nvPr/>
        </p:nvPicPr>
        <p:blipFill>
          <a:blip r:embed="rId4">
            <a:alphaModFix/>
          </a:blip>
          <a:stretch>
            <a:fillRect/>
          </a:stretch>
        </p:blipFill>
        <p:spPr>
          <a:xfrm>
            <a:off x="1145963" y="3752625"/>
            <a:ext cx="6852075" cy="1025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Graph Attention Layer</a:t>
            </a:r>
            <a:endParaRPr/>
          </a:p>
        </p:txBody>
      </p:sp>
      <p:pic>
        <p:nvPicPr>
          <p:cNvPr id="250" name="Google Shape;250;p39"/>
          <p:cNvPicPr preferRelativeResize="0"/>
          <p:nvPr/>
        </p:nvPicPr>
        <p:blipFill>
          <a:blip r:embed="rId3">
            <a:alphaModFix/>
          </a:blip>
          <a:stretch>
            <a:fillRect/>
          </a:stretch>
        </p:blipFill>
        <p:spPr>
          <a:xfrm>
            <a:off x="152400" y="1046350"/>
            <a:ext cx="2705622" cy="707400"/>
          </a:xfrm>
          <a:prstGeom prst="rect">
            <a:avLst/>
          </a:prstGeom>
          <a:noFill/>
          <a:ln>
            <a:noFill/>
          </a:ln>
        </p:spPr>
      </p:pic>
      <p:pic>
        <p:nvPicPr>
          <p:cNvPr id="251" name="Google Shape;251;p39"/>
          <p:cNvPicPr preferRelativeResize="0"/>
          <p:nvPr/>
        </p:nvPicPr>
        <p:blipFill>
          <a:blip r:embed="rId4">
            <a:alphaModFix/>
          </a:blip>
          <a:stretch>
            <a:fillRect/>
          </a:stretch>
        </p:blipFill>
        <p:spPr>
          <a:xfrm>
            <a:off x="3628775" y="1046350"/>
            <a:ext cx="5038775" cy="707400"/>
          </a:xfrm>
          <a:prstGeom prst="rect">
            <a:avLst/>
          </a:prstGeom>
          <a:noFill/>
          <a:ln>
            <a:noFill/>
          </a:ln>
        </p:spPr>
      </p:pic>
      <p:sp>
        <p:nvSpPr>
          <p:cNvPr id="252" name="Google Shape;252;p39"/>
          <p:cNvSpPr txBox="1"/>
          <p:nvPr/>
        </p:nvSpPr>
        <p:spPr>
          <a:xfrm>
            <a:off x="3057000" y="965800"/>
            <a:ext cx="6087000" cy="8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800">
                <a:solidFill>
                  <a:srgbClr val="242424"/>
                </a:solidFill>
                <a:latin typeface="Open Sans"/>
                <a:ea typeface="Open Sans"/>
                <a:cs typeface="Open Sans"/>
                <a:sym typeface="Open Sans"/>
              </a:rPr>
              <a:t>=</a:t>
            </a:r>
            <a:endParaRPr b="1" sz="3800">
              <a:solidFill>
                <a:srgbClr val="242424"/>
              </a:solidFill>
              <a:latin typeface="Open Sans"/>
              <a:ea typeface="Open Sans"/>
              <a:cs typeface="Open Sans"/>
              <a:sym typeface="Open Sans"/>
            </a:endParaRPr>
          </a:p>
        </p:txBody>
      </p:sp>
      <p:pic>
        <p:nvPicPr>
          <p:cNvPr id="253" name="Google Shape;253;p39"/>
          <p:cNvPicPr preferRelativeResize="0"/>
          <p:nvPr/>
        </p:nvPicPr>
        <p:blipFill>
          <a:blip r:embed="rId5">
            <a:alphaModFix/>
          </a:blip>
          <a:stretch>
            <a:fillRect/>
          </a:stretch>
        </p:blipFill>
        <p:spPr>
          <a:xfrm>
            <a:off x="2911675" y="1906150"/>
            <a:ext cx="3320653" cy="3004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Graph Attention Layer</a:t>
            </a:r>
            <a:endParaRPr/>
          </a:p>
        </p:txBody>
      </p:sp>
      <p:pic>
        <p:nvPicPr>
          <p:cNvPr id="259" name="Google Shape;259;p40"/>
          <p:cNvPicPr preferRelativeResize="0"/>
          <p:nvPr/>
        </p:nvPicPr>
        <p:blipFill>
          <a:blip r:embed="rId3">
            <a:alphaModFix/>
          </a:blip>
          <a:stretch>
            <a:fillRect/>
          </a:stretch>
        </p:blipFill>
        <p:spPr>
          <a:xfrm>
            <a:off x="5511650" y="820600"/>
            <a:ext cx="3320653" cy="3004400"/>
          </a:xfrm>
          <a:prstGeom prst="rect">
            <a:avLst/>
          </a:prstGeom>
          <a:noFill/>
          <a:ln>
            <a:noFill/>
          </a:ln>
        </p:spPr>
      </p:pic>
      <p:pic>
        <p:nvPicPr>
          <p:cNvPr id="260" name="Google Shape;260;p40"/>
          <p:cNvPicPr preferRelativeResize="0"/>
          <p:nvPr/>
        </p:nvPicPr>
        <p:blipFill>
          <a:blip r:embed="rId4">
            <a:alphaModFix/>
          </a:blip>
          <a:stretch>
            <a:fillRect/>
          </a:stretch>
        </p:blipFill>
        <p:spPr>
          <a:xfrm>
            <a:off x="578875" y="893950"/>
            <a:ext cx="4514850" cy="3838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Graph Attention Layer</a:t>
            </a:r>
            <a:endParaRPr/>
          </a:p>
        </p:txBody>
      </p:sp>
      <p:pic>
        <p:nvPicPr>
          <p:cNvPr id="266" name="Google Shape;266;p41"/>
          <p:cNvPicPr preferRelativeResize="0"/>
          <p:nvPr/>
        </p:nvPicPr>
        <p:blipFill>
          <a:blip r:embed="rId3">
            <a:alphaModFix/>
          </a:blip>
          <a:stretch>
            <a:fillRect/>
          </a:stretch>
        </p:blipFill>
        <p:spPr>
          <a:xfrm>
            <a:off x="5614175" y="893950"/>
            <a:ext cx="3320653" cy="3004400"/>
          </a:xfrm>
          <a:prstGeom prst="rect">
            <a:avLst/>
          </a:prstGeom>
          <a:noFill/>
          <a:ln>
            <a:noFill/>
          </a:ln>
        </p:spPr>
      </p:pic>
      <p:pic>
        <p:nvPicPr>
          <p:cNvPr id="267" name="Google Shape;267;p41"/>
          <p:cNvPicPr preferRelativeResize="0"/>
          <p:nvPr/>
        </p:nvPicPr>
        <p:blipFill>
          <a:blip r:embed="rId4">
            <a:alphaModFix/>
          </a:blip>
          <a:stretch>
            <a:fillRect/>
          </a:stretch>
        </p:blipFill>
        <p:spPr>
          <a:xfrm>
            <a:off x="152400" y="1046350"/>
            <a:ext cx="5461769" cy="3004400"/>
          </a:xfrm>
          <a:prstGeom prst="rect">
            <a:avLst/>
          </a:prstGeom>
          <a:noFill/>
          <a:ln>
            <a:noFill/>
          </a:ln>
        </p:spPr>
      </p:pic>
      <p:sp>
        <p:nvSpPr>
          <p:cNvPr id="268" name="Google Shape;268;p41"/>
          <p:cNvSpPr txBox="1"/>
          <p:nvPr/>
        </p:nvSpPr>
        <p:spPr>
          <a:xfrm>
            <a:off x="943400" y="4316400"/>
            <a:ext cx="7443900" cy="8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Similarly compute for node B, C, D.</a:t>
            </a:r>
            <a:endParaRPr sz="1800">
              <a:solidFill>
                <a:schemeClr val="dk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pic>
        <p:nvPicPr>
          <p:cNvPr id="79" name="Google Shape;79;p15"/>
          <p:cNvPicPr preferRelativeResize="0"/>
          <p:nvPr/>
        </p:nvPicPr>
        <p:blipFill>
          <a:blip r:embed="rId3">
            <a:alphaModFix/>
          </a:blip>
          <a:stretch>
            <a:fillRect/>
          </a:stretch>
        </p:blipFill>
        <p:spPr>
          <a:xfrm>
            <a:off x="3149449" y="171936"/>
            <a:ext cx="4628502" cy="1594625"/>
          </a:xfrm>
          <a:prstGeom prst="rect">
            <a:avLst/>
          </a:prstGeom>
          <a:noFill/>
          <a:ln>
            <a:noFill/>
          </a:ln>
        </p:spPr>
      </p:pic>
      <p:sp>
        <p:nvSpPr>
          <p:cNvPr id="80" name="Google Shape;80;p15"/>
          <p:cNvSpPr txBox="1"/>
          <p:nvPr/>
        </p:nvSpPr>
        <p:spPr>
          <a:xfrm>
            <a:off x="863375" y="4435625"/>
            <a:ext cx="21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Link: </a:t>
            </a:r>
            <a:r>
              <a:rPr lang="en" sz="1800" u="sng">
                <a:solidFill>
                  <a:schemeClr val="hlink"/>
                </a:solidFill>
                <a:latin typeface="Open Sans"/>
                <a:ea typeface="Open Sans"/>
                <a:cs typeface="Open Sans"/>
                <a:sym typeface="Open Sans"/>
                <a:hlinkClick r:id="rId4"/>
              </a:rPr>
              <a:t>Graph DSA</a:t>
            </a:r>
            <a:endParaRPr sz="1800">
              <a:solidFill>
                <a:schemeClr val="dk2"/>
              </a:solidFill>
              <a:latin typeface="Open Sans"/>
              <a:ea typeface="Open Sans"/>
              <a:cs typeface="Open Sans"/>
              <a:sym typeface="Open Sans"/>
            </a:endParaRPr>
          </a:p>
        </p:txBody>
      </p:sp>
      <p:pic>
        <p:nvPicPr>
          <p:cNvPr id="81" name="Google Shape;81;p15"/>
          <p:cNvPicPr preferRelativeResize="0"/>
          <p:nvPr/>
        </p:nvPicPr>
        <p:blipFill>
          <a:blip r:embed="rId5">
            <a:alphaModFix/>
          </a:blip>
          <a:stretch>
            <a:fillRect/>
          </a:stretch>
        </p:blipFill>
        <p:spPr>
          <a:xfrm>
            <a:off x="449625" y="1152436"/>
            <a:ext cx="1866900" cy="2038350"/>
          </a:xfrm>
          <a:prstGeom prst="rect">
            <a:avLst/>
          </a:prstGeom>
          <a:noFill/>
          <a:ln>
            <a:noFill/>
          </a:ln>
        </p:spPr>
      </p:pic>
      <p:pic>
        <p:nvPicPr>
          <p:cNvPr id="82" name="Google Shape;82;p15"/>
          <p:cNvPicPr preferRelativeResize="0"/>
          <p:nvPr/>
        </p:nvPicPr>
        <p:blipFill>
          <a:blip r:embed="rId6">
            <a:alphaModFix/>
          </a:blip>
          <a:stretch>
            <a:fillRect/>
          </a:stretch>
        </p:blipFill>
        <p:spPr>
          <a:xfrm>
            <a:off x="2294938" y="1918949"/>
            <a:ext cx="6337526" cy="25831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Graph Attention Layer</a:t>
            </a:r>
            <a:endParaRPr/>
          </a:p>
        </p:txBody>
      </p:sp>
      <p:pic>
        <p:nvPicPr>
          <p:cNvPr id="274" name="Google Shape;274;p42"/>
          <p:cNvPicPr preferRelativeResize="0"/>
          <p:nvPr/>
        </p:nvPicPr>
        <p:blipFill>
          <a:blip r:embed="rId3">
            <a:alphaModFix/>
          </a:blip>
          <a:stretch>
            <a:fillRect/>
          </a:stretch>
        </p:blipFill>
        <p:spPr>
          <a:xfrm>
            <a:off x="751100" y="893950"/>
            <a:ext cx="4260300" cy="1903762"/>
          </a:xfrm>
          <a:prstGeom prst="rect">
            <a:avLst/>
          </a:prstGeom>
          <a:noFill/>
          <a:ln>
            <a:noFill/>
          </a:ln>
        </p:spPr>
      </p:pic>
      <p:pic>
        <p:nvPicPr>
          <p:cNvPr id="275" name="Google Shape;275;p42"/>
          <p:cNvPicPr preferRelativeResize="0"/>
          <p:nvPr/>
        </p:nvPicPr>
        <p:blipFill>
          <a:blip r:embed="rId4">
            <a:alphaModFix/>
          </a:blip>
          <a:stretch>
            <a:fillRect/>
          </a:stretch>
        </p:blipFill>
        <p:spPr>
          <a:xfrm>
            <a:off x="5785925" y="774975"/>
            <a:ext cx="3280525" cy="2999332"/>
          </a:xfrm>
          <a:prstGeom prst="rect">
            <a:avLst/>
          </a:prstGeom>
          <a:noFill/>
          <a:ln>
            <a:noFill/>
          </a:ln>
        </p:spPr>
      </p:pic>
      <p:pic>
        <p:nvPicPr>
          <p:cNvPr id="276" name="Google Shape;276;p42"/>
          <p:cNvPicPr preferRelativeResize="0"/>
          <p:nvPr/>
        </p:nvPicPr>
        <p:blipFill>
          <a:blip r:embed="rId5">
            <a:alphaModFix/>
          </a:blip>
          <a:stretch>
            <a:fillRect/>
          </a:stretch>
        </p:blipFill>
        <p:spPr>
          <a:xfrm>
            <a:off x="195404" y="2571750"/>
            <a:ext cx="6124070" cy="2085975"/>
          </a:xfrm>
          <a:prstGeom prst="rect">
            <a:avLst/>
          </a:prstGeom>
          <a:noFill/>
          <a:ln>
            <a:noFill/>
          </a:ln>
        </p:spPr>
      </p:pic>
      <p:sp>
        <p:nvSpPr>
          <p:cNvPr id="277" name="Google Shape;277;p42"/>
          <p:cNvSpPr txBox="1"/>
          <p:nvPr/>
        </p:nvSpPr>
        <p:spPr>
          <a:xfrm>
            <a:off x="2837400" y="4094050"/>
            <a:ext cx="6306600" cy="8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Masked attention ensures that attention coefficient will be computed from its immediate neighbors in the graph. </a:t>
            </a:r>
            <a:endParaRPr sz="1800">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Graph Attention Layer</a:t>
            </a:r>
            <a:endParaRPr/>
          </a:p>
        </p:txBody>
      </p:sp>
      <p:pic>
        <p:nvPicPr>
          <p:cNvPr id="283" name="Google Shape;283;p43"/>
          <p:cNvPicPr preferRelativeResize="0"/>
          <p:nvPr/>
        </p:nvPicPr>
        <p:blipFill>
          <a:blip r:embed="rId3">
            <a:alphaModFix/>
          </a:blip>
          <a:stretch>
            <a:fillRect/>
          </a:stretch>
        </p:blipFill>
        <p:spPr>
          <a:xfrm>
            <a:off x="5614175" y="893950"/>
            <a:ext cx="3320653" cy="3004400"/>
          </a:xfrm>
          <a:prstGeom prst="rect">
            <a:avLst/>
          </a:prstGeom>
          <a:noFill/>
          <a:ln>
            <a:noFill/>
          </a:ln>
        </p:spPr>
      </p:pic>
      <p:pic>
        <p:nvPicPr>
          <p:cNvPr id="284" name="Google Shape;284;p43"/>
          <p:cNvPicPr preferRelativeResize="0"/>
          <p:nvPr/>
        </p:nvPicPr>
        <p:blipFill>
          <a:blip r:embed="rId4">
            <a:alphaModFix/>
          </a:blip>
          <a:stretch>
            <a:fillRect/>
          </a:stretch>
        </p:blipFill>
        <p:spPr>
          <a:xfrm>
            <a:off x="152400" y="1046350"/>
            <a:ext cx="5461775" cy="1798226"/>
          </a:xfrm>
          <a:prstGeom prst="rect">
            <a:avLst/>
          </a:prstGeom>
          <a:noFill/>
          <a:ln>
            <a:noFill/>
          </a:ln>
        </p:spPr>
      </p:pic>
      <p:pic>
        <p:nvPicPr>
          <p:cNvPr id="285" name="Google Shape;285;p43"/>
          <p:cNvPicPr preferRelativeResize="0"/>
          <p:nvPr/>
        </p:nvPicPr>
        <p:blipFill>
          <a:blip r:embed="rId5">
            <a:alphaModFix/>
          </a:blip>
          <a:stretch>
            <a:fillRect/>
          </a:stretch>
        </p:blipFill>
        <p:spPr>
          <a:xfrm>
            <a:off x="719513" y="3804325"/>
            <a:ext cx="6852075" cy="1025900"/>
          </a:xfrm>
          <a:prstGeom prst="rect">
            <a:avLst/>
          </a:prstGeom>
          <a:noFill/>
          <a:ln>
            <a:noFill/>
          </a:ln>
        </p:spPr>
      </p:pic>
      <p:sp>
        <p:nvSpPr>
          <p:cNvPr id="286" name="Google Shape;286;p43"/>
          <p:cNvSpPr txBox="1"/>
          <p:nvPr/>
        </p:nvSpPr>
        <p:spPr>
          <a:xfrm>
            <a:off x="4507375" y="1576650"/>
            <a:ext cx="19542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424"/>
                </a:solidFill>
                <a:latin typeface="Open Sans"/>
                <a:ea typeface="Open Sans"/>
                <a:cs typeface="Open Sans"/>
                <a:sym typeface="Open Sans"/>
              </a:rPr>
              <a:t>+ </a:t>
            </a:r>
            <a:r>
              <a:rPr lang="en">
                <a:solidFill>
                  <a:srgbClr val="242424"/>
                </a:solidFill>
                <a:latin typeface="Open Sans"/>
                <a:ea typeface="Open Sans"/>
                <a:cs typeface="Open Sans"/>
                <a:sym typeface="Open Sans"/>
              </a:rPr>
              <a:t>exp(e_AB)</a:t>
            </a:r>
            <a:endParaRPr>
              <a:solidFill>
                <a:srgbClr val="242424"/>
              </a:solidFill>
              <a:latin typeface="Open Sans"/>
              <a:ea typeface="Open Sans"/>
              <a:cs typeface="Open Sans"/>
              <a:sym typeface="Open Sans"/>
            </a:endParaRPr>
          </a:p>
        </p:txBody>
      </p:sp>
      <p:sp>
        <p:nvSpPr>
          <p:cNvPr id="287" name="Google Shape;287;p43"/>
          <p:cNvSpPr txBox="1"/>
          <p:nvPr/>
        </p:nvSpPr>
        <p:spPr>
          <a:xfrm>
            <a:off x="2248675" y="2287450"/>
            <a:ext cx="2715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42424"/>
                </a:solidFill>
                <a:latin typeface="Open Sans"/>
                <a:ea typeface="Open Sans"/>
                <a:cs typeface="Open Sans"/>
                <a:sym typeface="Open Sans"/>
              </a:rPr>
              <a:t>‘</a:t>
            </a:r>
            <a:endParaRPr sz="1800">
              <a:solidFill>
                <a:srgbClr val="242424"/>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Graph Attention Layer</a:t>
            </a:r>
            <a:endParaRPr/>
          </a:p>
        </p:txBody>
      </p:sp>
      <p:pic>
        <p:nvPicPr>
          <p:cNvPr id="293" name="Google Shape;293;p44"/>
          <p:cNvPicPr preferRelativeResize="0"/>
          <p:nvPr/>
        </p:nvPicPr>
        <p:blipFill>
          <a:blip r:embed="rId3">
            <a:alphaModFix/>
          </a:blip>
          <a:stretch>
            <a:fillRect/>
          </a:stretch>
        </p:blipFill>
        <p:spPr>
          <a:xfrm>
            <a:off x="5614175" y="893950"/>
            <a:ext cx="3320653" cy="3004400"/>
          </a:xfrm>
          <a:prstGeom prst="rect">
            <a:avLst/>
          </a:prstGeom>
          <a:noFill/>
          <a:ln>
            <a:noFill/>
          </a:ln>
        </p:spPr>
      </p:pic>
      <p:pic>
        <p:nvPicPr>
          <p:cNvPr id="294" name="Google Shape;294;p44"/>
          <p:cNvPicPr preferRelativeResize="0"/>
          <p:nvPr/>
        </p:nvPicPr>
        <p:blipFill>
          <a:blip r:embed="rId4">
            <a:alphaModFix/>
          </a:blip>
          <a:stretch>
            <a:fillRect/>
          </a:stretch>
        </p:blipFill>
        <p:spPr>
          <a:xfrm>
            <a:off x="152400" y="1046350"/>
            <a:ext cx="5461775" cy="1798226"/>
          </a:xfrm>
          <a:prstGeom prst="rect">
            <a:avLst/>
          </a:prstGeom>
          <a:noFill/>
          <a:ln>
            <a:noFill/>
          </a:ln>
        </p:spPr>
      </p:pic>
      <p:pic>
        <p:nvPicPr>
          <p:cNvPr id="295" name="Google Shape;295;p44"/>
          <p:cNvPicPr preferRelativeResize="0"/>
          <p:nvPr/>
        </p:nvPicPr>
        <p:blipFill>
          <a:blip r:embed="rId5">
            <a:alphaModFix/>
          </a:blip>
          <a:stretch>
            <a:fillRect/>
          </a:stretch>
        </p:blipFill>
        <p:spPr>
          <a:xfrm>
            <a:off x="719513" y="3804325"/>
            <a:ext cx="6852075" cy="1025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Graph Attention Layer</a:t>
            </a:r>
            <a:endParaRPr/>
          </a:p>
        </p:txBody>
      </p:sp>
      <p:pic>
        <p:nvPicPr>
          <p:cNvPr id="301" name="Google Shape;301;p45"/>
          <p:cNvPicPr preferRelativeResize="0"/>
          <p:nvPr/>
        </p:nvPicPr>
        <p:blipFill>
          <a:blip r:embed="rId3">
            <a:alphaModFix/>
          </a:blip>
          <a:stretch>
            <a:fillRect/>
          </a:stretch>
        </p:blipFill>
        <p:spPr>
          <a:xfrm>
            <a:off x="1095239" y="787875"/>
            <a:ext cx="6953525" cy="4174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Graph Attention Layer</a:t>
            </a:r>
            <a:endParaRPr/>
          </a:p>
        </p:txBody>
      </p:sp>
      <p:pic>
        <p:nvPicPr>
          <p:cNvPr id="307" name="Google Shape;307;p46"/>
          <p:cNvPicPr preferRelativeResize="0"/>
          <p:nvPr/>
        </p:nvPicPr>
        <p:blipFill>
          <a:blip r:embed="rId3">
            <a:alphaModFix/>
          </a:blip>
          <a:stretch>
            <a:fillRect/>
          </a:stretch>
        </p:blipFill>
        <p:spPr>
          <a:xfrm>
            <a:off x="1425925" y="698500"/>
            <a:ext cx="6292150" cy="4228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Comparisons to related work</a:t>
            </a:r>
            <a:endParaRPr/>
          </a:p>
        </p:txBody>
      </p:sp>
      <p:pic>
        <p:nvPicPr>
          <p:cNvPr id="313" name="Google Shape;313;p47"/>
          <p:cNvPicPr preferRelativeResize="0"/>
          <p:nvPr/>
        </p:nvPicPr>
        <p:blipFill>
          <a:blip r:embed="rId3">
            <a:alphaModFix/>
          </a:blip>
          <a:stretch>
            <a:fillRect/>
          </a:stretch>
        </p:blipFill>
        <p:spPr>
          <a:xfrm>
            <a:off x="1057275" y="800800"/>
            <a:ext cx="7029450" cy="1485900"/>
          </a:xfrm>
          <a:prstGeom prst="rect">
            <a:avLst/>
          </a:prstGeom>
          <a:noFill/>
          <a:ln>
            <a:noFill/>
          </a:ln>
        </p:spPr>
      </p:pic>
      <p:pic>
        <p:nvPicPr>
          <p:cNvPr id="314" name="Google Shape;314;p47"/>
          <p:cNvPicPr preferRelativeResize="0"/>
          <p:nvPr/>
        </p:nvPicPr>
        <p:blipFill>
          <a:blip r:embed="rId4">
            <a:alphaModFix/>
          </a:blip>
          <a:stretch>
            <a:fillRect/>
          </a:stretch>
        </p:blipFill>
        <p:spPr>
          <a:xfrm>
            <a:off x="1057275" y="2196225"/>
            <a:ext cx="7124700" cy="2409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Comparisons to related work</a:t>
            </a:r>
            <a:endParaRPr/>
          </a:p>
        </p:txBody>
      </p:sp>
      <p:pic>
        <p:nvPicPr>
          <p:cNvPr id="320" name="Google Shape;320;p48"/>
          <p:cNvPicPr preferRelativeResize="0"/>
          <p:nvPr/>
        </p:nvPicPr>
        <p:blipFill>
          <a:blip r:embed="rId3">
            <a:alphaModFix/>
          </a:blip>
          <a:stretch>
            <a:fillRect/>
          </a:stretch>
        </p:blipFill>
        <p:spPr>
          <a:xfrm>
            <a:off x="774975" y="774950"/>
            <a:ext cx="7594050" cy="1703237"/>
          </a:xfrm>
          <a:prstGeom prst="rect">
            <a:avLst/>
          </a:prstGeom>
          <a:noFill/>
          <a:ln>
            <a:noFill/>
          </a:ln>
        </p:spPr>
      </p:pic>
      <p:pic>
        <p:nvPicPr>
          <p:cNvPr id="321" name="Google Shape;321;p48"/>
          <p:cNvPicPr preferRelativeResize="0"/>
          <p:nvPr/>
        </p:nvPicPr>
        <p:blipFill>
          <a:blip r:embed="rId4">
            <a:alphaModFix/>
          </a:blip>
          <a:stretch>
            <a:fillRect/>
          </a:stretch>
        </p:blipFill>
        <p:spPr>
          <a:xfrm>
            <a:off x="6502125" y="2708112"/>
            <a:ext cx="1866900" cy="2190750"/>
          </a:xfrm>
          <a:prstGeom prst="rect">
            <a:avLst/>
          </a:prstGeom>
          <a:noFill/>
          <a:ln>
            <a:noFill/>
          </a:ln>
        </p:spPr>
      </p:pic>
      <p:sp>
        <p:nvSpPr>
          <p:cNvPr id="322" name="Google Shape;322;p48"/>
          <p:cNvSpPr txBox="1"/>
          <p:nvPr/>
        </p:nvSpPr>
        <p:spPr>
          <a:xfrm>
            <a:off x="1227725" y="3369225"/>
            <a:ext cx="5143500" cy="86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Open Sans"/>
                <a:ea typeface="Open Sans"/>
                <a:cs typeface="Open Sans"/>
                <a:sym typeface="Open Sans"/>
              </a:rPr>
              <a:t>Example: if we consider for node 2, we don’t need to calculate \alpha_23 since the edge from 3 to 2 is not directed. Node 3 doesn’t directly influence node 2.</a:t>
            </a:r>
            <a:endParaRPr sz="18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Comparisons to GraphSAGE and MoNet</a:t>
            </a:r>
            <a:endParaRPr/>
          </a:p>
        </p:txBody>
      </p:sp>
      <p:pic>
        <p:nvPicPr>
          <p:cNvPr id="328" name="Google Shape;328;p49"/>
          <p:cNvPicPr preferRelativeResize="0"/>
          <p:nvPr/>
        </p:nvPicPr>
        <p:blipFill rotWithShape="1">
          <a:blip r:embed="rId3">
            <a:alphaModFix/>
          </a:blip>
          <a:srcRect b="0" l="0" r="0" t="1826"/>
          <a:stretch/>
        </p:blipFill>
        <p:spPr>
          <a:xfrm>
            <a:off x="847500" y="840025"/>
            <a:ext cx="7448999" cy="4174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Architecture: Comparisons to related work</a:t>
            </a:r>
            <a:endParaRPr/>
          </a:p>
        </p:txBody>
      </p:sp>
      <p:pic>
        <p:nvPicPr>
          <p:cNvPr id="334" name="Google Shape;334;p50"/>
          <p:cNvPicPr preferRelativeResize="0"/>
          <p:nvPr/>
        </p:nvPicPr>
        <p:blipFill>
          <a:blip r:embed="rId3">
            <a:alphaModFix/>
          </a:blip>
          <a:stretch>
            <a:fillRect/>
          </a:stretch>
        </p:blipFill>
        <p:spPr>
          <a:xfrm>
            <a:off x="387125" y="893950"/>
            <a:ext cx="8369751" cy="30673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sp>
        <p:nvSpPr>
          <p:cNvPr id="340" name="Google Shape;340;p51"/>
          <p:cNvSpPr txBox="1"/>
          <p:nvPr>
            <p:ph type="title"/>
          </p:nvPr>
        </p:nvSpPr>
        <p:spPr>
          <a:xfrm>
            <a:off x="742075" y="546350"/>
            <a:ext cx="85206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4859"/>
              <a:buNone/>
            </a:pPr>
            <a:r>
              <a:rPr lang="en" sz="2840"/>
              <a:t>Dataset:</a:t>
            </a:r>
            <a:endParaRPr sz="2840"/>
          </a:p>
        </p:txBody>
      </p:sp>
      <p:pic>
        <p:nvPicPr>
          <p:cNvPr id="341" name="Google Shape;341;p51"/>
          <p:cNvPicPr preferRelativeResize="0"/>
          <p:nvPr/>
        </p:nvPicPr>
        <p:blipFill>
          <a:blip r:embed="rId3">
            <a:alphaModFix/>
          </a:blip>
          <a:stretch>
            <a:fillRect/>
          </a:stretch>
        </p:blipFill>
        <p:spPr>
          <a:xfrm>
            <a:off x="502638" y="1137350"/>
            <a:ext cx="8138725" cy="2799092"/>
          </a:xfrm>
          <a:prstGeom prst="rect">
            <a:avLst/>
          </a:prstGeom>
          <a:noFill/>
          <a:ln>
            <a:noFill/>
          </a:ln>
        </p:spPr>
      </p:pic>
      <p:sp>
        <p:nvSpPr>
          <p:cNvPr id="342" name="Google Shape;342;p51"/>
          <p:cNvSpPr txBox="1"/>
          <p:nvPr/>
        </p:nvSpPr>
        <p:spPr>
          <a:xfrm>
            <a:off x="502650" y="3936450"/>
            <a:ext cx="8138700" cy="86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latin typeface="Open Sans"/>
                <a:ea typeface="Open Sans"/>
                <a:cs typeface="Open Sans"/>
                <a:sym typeface="Open Sans"/>
              </a:rPr>
              <a:t>Transductive learning:</a:t>
            </a:r>
            <a:r>
              <a:rPr lang="en" sz="1800">
                <a:latin typeface="Open Sans"/>
                <a:ea typeface="Open Sans"/>
                <a:cs typeface="Open Sans"/>
                <a:sym typeface="Open Sans"/>
              </a:rPr>
              <a:t> 20 nodes per class to be used for training—however, honoring the transductive setup, the training algorithm has access to all of the nodes’ feature vectors.</a:t>
            </a:r>
            <a:endParaRPr sz="18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6"/>
          <p:cNvPicPr preferRelativeResize="0"/>
          <p:nvPr/>
        </p:nvPicPr>
        <p:blipFill>
          <a:blip r:embed="rId3">
            <a:alphaModFix/>
          </a:blip>
          <a:stretch>
            <a:fillRect/>
          </a:stretch>
        </p:blipFill>
        <p:spPr>
          <a:xfrm>
            <a:off x="449625" y="1152436"/>
            <a:ext cx="1866900" cy="2038350"/>
          </a:xfrm>
          <a:prstGeom prst="rect">
            <a:avLst/>
          </a:prstGeom>
          <a:noFill/>
          <a:ln>
            <a:noFill/>
          </a:ln>
        </p:spPr>
      </p:pic>
      <p:pic>
        <p:nvPicPr>
          <p:cNvPr id="88" name="Google Shape;88;p16"/>
          <p:cNvPicPr preferRelativeResize="0"/>
          <p:nvPr/>
        </p:nvPicPr>
        <p:blipFill>
          <a:blip r:embed="rId4">
            <a:alphaModFix/>
          </a:blip>
          <a:stretch>
            <a:fillRect/>
          </a:stretch>
        </p:blipFill>
        <p:spPr>
          <a:xfrm>
            <a:off x="2294938" y="1918949"/>
            <a:ext cx="6337526" cy="2583199"/>
          </a:xfrm>
          <a:prstGeom prst="rect">
            <a:avLst/>
          </a:prstGeom>
          <a:noFill/>
          <a:ln>
            <a:noFill/>
          </a:ln>
        </p:spPr>
      </p:pic>
      <p:pic>
        <p:nvPicPr>
          <p:cNvPr id="89" name="Google Shape;89;p16"/>
          <p:cNvPicPr preferRelativeResize="0"/>
          <p:nvPr/>
        </p:nvPicPr>
        <p:blipFill>
          <a:blip r:embed="rId5">
            <a:alphaModFix/>
          </a:blip>
          <a:stretch>
            <a:fillRect/>
          </a:stretch>
        </p:blipFill>
        <p:spPr>
          <a:xfrm>
            <a:off x="4572000" y="152400"/>
            <a:ext cx="3900905" cy="1766550"/>
          </a:xfrm>
          <a:prstGeom prst="rect">
            <a:avLst/>
          </a:prstGeom>
          <a:noFill/>
          <a:ln>
            <a:noFill/>
          </a:ln>
        </p:spPr>
      </p:pic>
      <p:sp>
        <p:nvSpPr>
          <p:cNvPr id="90" name="Google Shape;90;p16"/>
          <p:cNvSpPr txBox="1"/>
          <p:nvPr/>
        </p:nvSpPr>
        <p:spPr>
          <a:xfrm>
            <a:off x="2762388" y="594475"/>
            <a:ext cx="1570500" cy="8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42424"/>
                </a:solidFill>
                <a:latin typeface="Open Sans"/>
                <a:ea typeface="Open Sans"/>
                <a:cs typeface="Open Sans"/>
                <a:sym typeface="Open Sans"/>
              </a:rPr>
              <a:t>Graph Data</a:t>
            </a:r>
            <a:endParaRPr sz="2000">
              <a:solidFill>
                <a:srgbClr val="242424"/>
              </a:solidFill>
              <a:latin typeface="Open Sans"/>
              <a:ea typeface="Open Sans"/>
              <a:cs typeface="Open Sans"/>
              <a:sym typeface="Open Sans"/>
            </a:endParaRPr>
          </a:p>
          <a:p>
            <a:pPr indent="0" lvl="0" marL="0" rtl="0" algn="l">
              <a:spcBef>
                <a:spcPts val="0"/>
              </a:spcBef>
              <a:spcAft>
                <a:spcPts val="0"/>
              </a:spcAft>
              <a:buNone/>
            </a:pPr>
            <a:r>
              <a:rPr lang="en" sz="2000">
                <a:solidFill>
                  <a:srgbClr val="242424"/>
                </a:solidFill>
                <a:latin typeface="Open Sans"/>
                <a:ea typeface="Open Sans"/>
                <a:cs typeface="Open Sans"/>
                <a:sym typeface="Open Sans"/>
              </a:rPr>
              <a:t>Structure:</a:t>
            </a:r>
            <a:endParaRPr sz="2000">
              <a:solidFill>
                <a:srgbClr val="242424"/>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2"/>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pic>
        <p:nvPicPr>
          <p:cNvPr id="348" name="Google Shape;348;p52"/>
          <p:cNvPicPr preferRelativeResize="0"/>
          <p:nvPr/>
        </p:nvPicPr>
        <p:blipFill>
          <a:blip r:embed="rId3">
            <a:alphaModFix/>
          </a:blip>
          <a:stretch>
            <a:fillRect/>
          </a:stretch>
        </p:blipFill>
        <p:spPr>
          <a:xfrm>
            <a:off x="1562100" y="1289750"/>
            <a:ext cx="6019800" cy="3048000"/>
          </a:xfrm>
          <a:prstGeom prst="rect">
            <a:avLst/>
          </a:prstGeom>
          <a:noFill/>
          <a:ln>
            <a:noFill/>
          </a:ln>
        </p:spPr>
      </p:pic>
      <p:sp>
        <p:nvSpPr>
          <p:cNvPr id="349" name="Google Shape;349;p52"/>
          <p:cNvSpPr txBox="1"/>
          <p:nvPr>
            <p:ph type="title"/>
          </p:nvPr>
        </p:nvSpPr>
        <p:spPr>
          <a:xfrm>
            <a:off x="561150" y="621200"/>
            <a:ext cx="85206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4859"/>
              <a:buNone/>
            </a:pPr>
            <a:r>
              <a:rPr lang="en" sz="2840"/>
              <a:t>State-of-the-art Methods: Transductive and Inductive Learning (Results)</a:t>
            </a:r>
            <a:endParaRPr sz="284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sp>
        <p:nvSpPr>
          <p:cNvPr id="355" name="Google Shape;355;p53"/>
          <p:cNvSpPr txBox="1"/>
          <p:nvPr>
            <p:ph type="title"/>
          </p:nvPr>
        </p:nvSpPr>
        <p:spPr>
          <a:xfrm>
            <a:off x="561150" y="621200"/>
            <a:ext cx="85206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4859"/>
              <a:buNone/>
            </a:pPr>
            <a:r>
              <a:rPr lang="en" sz="2840"/>
              <a:t>State-of-the-art Methods: Transductive and Inductive Learning (Results)</a:t>
            </a:r>
            <a:endParaRPr sz="2840"/>
          </a:p>
        </p:txBody>
      </p:sp>
      <p:pic>
        <p:nvPicPr>
          <p:cNvPr id="356" name="Google Shape;356;p53"/>
          <p:cNvPicPr preferRelativeResize="0"/>
          <p:nvPr/>
        </p:nvPicPr>
        <p:blipFill>
          <a:blip r:embed="rId3">
            <a:alphaModFix/>
          </a:blip>
          <a:stretch>
            <a:fillRect/>
          </a:stretch>
        </p:blipFill>
        <p:spPr>
          <a:xfrm>
            <a:off x="1702391" y="1212200"/>
            <a:ext cx="5739225" cy="3091275"/>
          </a:xfrm>
          <a:prstGeom prst="rect">
            <a:avLst/>
          </a:prstGeom>
          <a:noFill/>
          <a:ln>
            <a:noFill/>
          </a:ln>
        </p:spPr>
      </p:pic>
      <p:sp>
        <p:nvSpPr>
          <p:cNvPr id="357" name="Google Shape;357;p53"/>
          <p:cNvSpPr txBox="1"/>
          <p:nvPr/>
        </p:nvSpPr>
        <p:spPr>
          <a:xfrm>
            <a:off x="982175" y="4303475"/>
            <a:ext cx="74439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Open Sans"/>
                <a:ea typeface="Open Sans"/>
                <a:cs typeface="Open Sans"/>
                <a:sym typeface="Open Sans"/>
              </a:rPr>
              <a:t>Note: Experimental Setup is not included in this presentation which will be checked during implementation</a:t>
            </a:r>
            <a:endParaRPr b="1" sz="1800">
              <a:solidFill>
                <a:srgbClr val="FF0000"/>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type="title"/>
          </p:nvPr>
        </p:nvSpPr>
        <p:spPr>
          <a:xfrm>
            <a:off x="240750" y="-583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pic>
        <p:nvPicPr>
          <p:cNvPr id="363" name="Google Shape;363;p54"/>
          <p:cNvPicPr preferRelativeResize="0"/>
          <p:nvPr/>
        </p:nvPicPr>
        <p:blipFill>
          <a:blip r:embed="rId3">
            <a:alphaModFix/>
          </a:blip>
          <a:stretch>
            <a:fillRect/>
          </a:stretch>
        </p:blipFill>
        <p:spPr>
          <a:xfrm>
            <a:off x="768438" y="581638"/>
            <a:ext cx="7607125" cy="3980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240750" y="-583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pic>
        <p:nvPicPr>
          <p:cNvPr id="369" name="Google Shape;369;p55"/>
          <p:cNvPicPr preferRelativeResize="0"/>
          <p:nvPr/>
        </p:nvPicPr>
        <p:blipFill>
          <a:blip r:embed="rId3">
            <a:alphaModFix/>
          </a:blip>
          <a:stretch>
            <a:fillRect/>
          </a:stretch>
        </p:blipFill>
        <p:spPr>
          <a:xfrm>
            <a:off x="1178275" y="555900"/>
            <a:ext cx="6787450" cy="4484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
        <p:nvSpPr>
          <p:cNvPr id="96" name="Google Shape;96;p17"/>
          <p:cNvSpPr txBox="1"/>
          <p:nvPr>
            <p:ph idx="1" type="body"/>
          </p:nvPr>
        </p:nvSpPr>
        <p:spPr>
          <a:xfrm>
            <a:off x="311700" y="3515150"/>
            <a:ext cx="8520600" cy="152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0000"/>
                </a:solidFill>
                <a:latin typeface="Open Sans Medium"/>
                <a:ea typeface="Open Sans Medium"/>
                <a:cs typeface="Open Sans Medium"/>
                <a:sym typeface="Open Sans Medium"/>
              </a:rPr>
              <a:t>Specifying different weights to different nodes in a neighborhood</a:t>
            </a:r>
            <a:endParaRPr sz="2000">
              <a:solidFill>
                <a:srgbClr val="000000"/>
              </a:solidFill>
              <a:latin typeface="Open Sans Medium"/>
              <a:ea typeface="Open Sans Medium"/>
              <a:cs typeface="Open Sans Medium"/>
              <a:sym typeface="Open Sans Medium"/>
            </a:endParaRPr>
          </a:p>
          <a:p>
            <a:pPr indent="0" lvl="0" marL="0" rtl="0" algn="just">
              <a:spcBef>
                <a:spcPts val="1200"/>
              </a:spcBef>
              <a:spcAft>
                <a:spcPts val="1200"/>
              </a:spcAft>
              <a:buNone/>
            </a:pPr>
            <a:r>
              <a:rPr lang="en" sz="2000">
                <a:solidFill>
                  <a:srgbClr val="000000"/>
                </a:solidFill>
                <a:latin typeface="Open Sans Medium"/>
                <a:ea typeface="Open Sans Medium"/>
                <a:cs typeface="Open Sans Medium"/>
                <a:sym typeface="Open Sans Medium"/>
              </a:rPr>
              <a:t>⇒ attention </a:t>
            </a:r>
            <a:endParaRPr sz="2000">
              <a:solidFill>
                <a:srgbClr val="000000"/>
              </a:solidFill>
              <a:latin typeface="Open Sans Medium"/>
              <a:ea typeface="Open Sans Medium"/>
              <a:cs typeface="Open Sans Medium"/>
              <a:sym typeface="Open Sans Medium"/>
            </a:endParaRPr>
          </a:p>
        </p:txBody>
      </p:sp>
      <p:pic>
        <p:nvPicPr>
          <p:cNvPr id="97" name="Google Shape;97;p17"/>
          <p:cNvPicPr preferRelativeResize="0"/>
          <p:nvPr/>
        </p:nvPicPr>
        <p:blipFill>
          <a:blip r:embed="rId3">
            <a:alphaModFix/>
          </a:blip>
          <a:stretch>
            <a:fillRect/>
          </a:stretch>
        </p:blipFill>
        <p:spPr>
          <a:xfrm>
            <a:off x="2029388" y="157413"/>
            <a:ext cx="6067425" cy="301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Theory:</a:t>
            </a:r>
            <a:endParaRPr/>
          </a:p>
        </p:txBody>
      </p:sp>
      <p:sp>
        <p:nvSpPr>
          <p:cNvPr id="103" name="Google Shape;103;p18"/>
          <p:cNvSpPr txBox="1"/>
          <p:nvPr>
            <p:ph type="title"/>
          </p:nvPr>
        </p:nvSpPr>
        <p:spPr>
          <a:xfrm>
            <a:off x="742075" y="546350"/>
            <a:ext cx="85206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4859"/>
              <a:buNone/>
            </a:pPr>
            <a:r>
              <a:rPr lang="en" sz="2840"/>
              <a:t>Transductive Learning</a:t>
            </a:r>
            <a:r>
              <a:rPr lang="en" sz="2840"/>
              <a:t>:</a:t>
            </a:r>
            <a:endParaRPr sz="2840"/>
          </a:p>
        </p:txBody>
      </p:sp>
      <p:sp>
        <p:nvSpPr>
          <p:cNvPr id="104" name="Google Shape;104;p18"/>
          <p:cNvSpPr txBox="1"/>
          <p:nvPr/>
        </p:nvSpPr>
        <p:spPr>
          <a:xfrm>
            <a:off x="622500" y="1137350"/>
            <a:ext cx="78990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242424"/>
                </a:solidFill>
                <a:latin typeface="Open Sans"/>
                <a:ea typeface="Open Sans"/>
                <a:cs typeface="Open Sans"/>
                <a:sym typeface="Open Sans"/>
              </a:rPr>
              <a:t>Transductive learning is designed to make predictions specifically on a fixed set of test examples, which are known during training but without labels. In essence, transductive learning uses information from the test set structure (like graph connections) to improve prediction accuracy on this specific test set.</a:t>
            </a:r>
            <a:endParaRPr sz="1800">
              <a:solidFill>
                <a:srgbClr val="242424"/>
              </a:solidFill>
              <a:latin typeface="Open Sans"/>
              <a:ea typeface="Open Sans"/>
              <a:cs typeface="Open Sans"/>
              <a:sym typeface="Open Sans"/>
            </a:endParaRPr>
          </a:p>
          <a:p>
            <a:pPr indent="-342900" lvl="0" marL="457200" rtl="0" algn="just">
              <a:spcBef>
                <a:spcPts val="0"/>
              </a:spcBef>
              <a:spcAft>
                <a:spcPts val="0"/>
              </a:spcAft>
              <a:buClr>
                <a:srgbClr val="242424"/>
              </a:buClr>
              <a:buSzPts val="1800"/>
              <a:buFont typeface="Open Sans"/>
              <a:buChar char="●"/>
            </a:pPr>
            <a:r>
              <a:rPr lang="en" sz="1800">
                <a:solidFill>
                  <a:srgbClr val="242424"/>
                </a:solidFill>
                <a:latin typeface="Open Sans"/>
                <a:ea typeface="Open Sans"/>
                <a:cs typeface="Open Sans"/>
                <a:sym typeface="Open Sans"/>
              </a:rPr>
              <a:t>Limited to static graphs or fixed datasets</a:t>
            </a:r>
            <a:endParaRPr sz="1800">
              <a:solidFill>
                <a:srgbClr val="242424"/>
              </a:solidFill>
              <a:latin typeface="Open Sans"/>
              <a:ea typeface="Open Sans"/>
              <a:cs typeface="Open Sans"/>
              <a:sym typeface="Open Sans"/>
            </a:endParaRPr>
          </a:p>
          <a:p>
            <a:pPr indent="-342900" lvl="0" marL="457200" rtl="0" algn="just">
              <a:spcBef>
                <a:spcPts val="0"/>
              </a:spcBef>
              <a:spcAft>
                <a:spcPts val="0"/>
              </a:spcAft>
              <a:buClr>
                <a:srgbClr val="242424"/>
              </a:buClr>
              <a:buSzPts val="1800"/>
              <a:buFont typeface="Open Sans"/>
              <a:buChar char="●"/>
            </a:pPr>
            <a:r>
              <a:rPr lang="en" sz="1800">
                <a:solidFill>
                  <a:srgbClr val="242424"/>
                </a:solidFill>
                <a:latin typeface="Open Sans"/>
                <a:ea typeface="Open Sans"/>
                <a:cs typeface="Open Sans"/>
                <a:sym typeface="Open Sans"/>
              </a:rPr>
              <a:t>Test data structure is known during training</a:t>
            </a:r>
            <a:endParaRPr sz="1800">
              <a:solidFill>
                <a:srgbClr val="242424"/>
              </a:solidFill>
              <a:latin typeface="Open Sans"/>
              <a:ea typeface="Open Sans"/>
              <a:cs typeface="Open Sans"/>
              <a:sym typeface="Open Sans"/>
            </a:endParaRPr>
          </a:p>
          <a:p>
            <a:pPr indent="-342900" lvl="0" marL="457200" rtl="0" algn="just">
              <a:spcBef>
                <a:spcPts val="0"/>
              </a:spcBef>
              <a:spcAft>
                <a:spcPts val="0"/>
              </a:spcAft>
              <a:buClr>
                <a:srgbClr val="242424"/>
              </a:buClr>
              <a:buSzPts val="1800"/>
              <a:buFont typeface="Open Sans"/>
              <a:buChar char="●"/>
            </a:pPr>
            <a:r>
              <a:rPr lang="en" sz="1800">
                <a:solidFill>
                  <a:srgbClr val="242424"/>
                </a:solidFill>
                <a:latin typeface="Open Sans"/>
                <a:ea typeface="Open Sans"/>
                <a:cs typeface="Open Sans"/>
                <a:sym typeface="Open Sans"/>
              </a:rPr>
              <a:t>Predicts for a fixed set of test points</a:t>
            </a:r>
            <a:endParaRPr sz="1800">
              <a:solidFill>
                <a:srgbClr val="242424"/>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Theory:</a:t>
            </a:r>
            <a:endParaRPr/>
          </a:p>
        </p:txBody>
      </p:sp>
      <p:sp>
        <p:nvSpPr>
          <p:cNvPr id="110" name="Google Shape;110;p19"/>
          <p:cNvSpPr txBox="1"/>
          <p:nvPr>
            <p:ph type="title"/>
          </p:nvPr>
        </p:nvSpPr>
        <p:spPr>
          <a:xfrm>
            <a:off x="742075" y="546350"/>
            <a:ext cx="8520600" cy="59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4859"/>
              <a:buNone/>
            </a:pPr>
            <a:r>
              <a:rPr lang="en" sz="2840"/>
              <a:t>Inductive</a:t>
            </a:r>
            <a:r>
              <a:rPr lang="en" sz="2840"/>
              <a:t> Learning:</a:t>
            </a:r>
            <a:endParaRPr sz="2840"/>
          </a:p>
        </p:txBody>
      </p:sp>
      <p:sp>
        <p:nvSpPr>
          <p:cNvPr id="111" name="Google Shape;111;p19"/>
          <p:cNvSpPr txBox="1"/>
          <p:nvPr/>
        </p:nvSpPr>
        <p:spPr>
          <a:xfrm>
            <a:off x="622500" y="1137350"/>
            <a:ext cx="7899000" cy="267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242424"/>
                </a:solidFill>
                <a:latin typeface="Open Sans"/>
                <a:ea typeface="Open Sans"/>
                <a:cs typeface="Open Sans"/>
                <a:sym typeface="Open Sans"/>
              </a:rPr>
              <a:t>In inductive learning, the model is trained to generalize from the training data to unseen data. This is the typical approach in supervised learning where, after training, the model can make predictions on any data that fits the learned patterns. Inductive GNNs are designed to generalize to new nodes or even entirely new graphs that were not part of the training set.</a:t>
            </a:r>
            <a:endParaRPr sz="1800">
              <a:solidFill>
                <a:srgbClr val="242424"/>
              </a:solidFill>
              <a:latin typeface="Open Sans"/>
              <a:ea typeface="Open Sans"/>
              <a:cs typeface="Open Sans"/>
              <a:sym typeface="Open Sans"/>
            </a:endParaRPr>
          </a:p>
          <a:p>
            <a:pPr indent="-342900" lvl="0" marL="457200" rtl="0" algn="just">
              <a:spcBef>
                <a:spcPts val="0"/>
              </a:spcBef>
              <a:spcAft>
                <a:spcPts val="0"/>
              </a:spcAft>
              <a:buClr>
                <a:srgbClr val="242424"/>
              </a:buClr>
              <a:buSzPts val="1800"/>
              <a:buFont typeface="Open Sans"/>
              <a:buChar char="●"/>
            </a:pPr>
            <a:r>
              <a:rPr lang="en" sz="1800">
                <a:solidFill>
                  <a:srgbClr val="242424"/>
                </a:solidFill>
                <a:latin typeface="Open Sans"/>
                <a:ea typeface="Open Sans"/>
                <a:cs typeface="Open Sans"/>
                <a:sym typeface="Open Sans"/>
              </a:rPr>
              <a:t>Flexible, supports dynamic data</a:t>
            </a:r>
            <a:endParaRPr sz="1800">
              <a:solidFill>
                <a:srgbClr val="242424"/>
              </a:solidFill>
              <a:latin typeface="Open Sans"/>
              <a:ea typeface="Open Sans"/>
              <a:cs typeface="Open Sans"/>
              <a:sym typeface="Open Sans"/>
            </a:endParaRPr>
          </a:p>
          <a:p>
            <a:pPr indent="-342900" lvl="0" marL="457200" rtl="0" algn="just">
              <a:spcBef>
                <a:spcPts val="0"/>
              </a:spcBef>
              <a:spcAft>
                <a:spcPts val="0"/>
              </a:spcAft>
              <a:buClr>
                <a:srgbClr val="242424"/>
              </a:buClr>
              <a:buSzPts val="1800"/>
              <a:buFont typeface="Open Sans"/>
              <a:buChar char="●"/>
            </a:pPr>
            <a:r>
              <a:rPr lang="en" sz="1800">
                <a:solidFill>
                  <a:srgbClr val="242424"/>
                </a:solidFill>
                <a:latin typeface="Open Sans"/>
                <a:ea typeface="Open Sans"/>
                <a:cs typeface="Open Sans"/>
                <a:sym typeface="Open Sans"/>
              </a:rPr>
              <a:t>Test data is unseen during training</a:t>
            </a:r>
            <a:endParaRPr sz="1800">
              <a:solidFill>
                <a:srgbClr val="242424"/>
              </a:solidFill>
              <a:latin typeface="Open Sans"/>
              <a:ea typeface="Open Sans"/>
              <a:cs typeface="Open Sans"/>
              <a:sym typeface="Open Sans"/>
            </a:endParaRPr>
          </a:p>
          <a:p>
            <a:pPr indent="-342900" lvl="0" marL="457200" rtl="0" algn="just">
              <a:spcBef>
                <a:spcPts val="0"/>
              </a:spcBef>
              <a:spcAft>
                <a:spcPts val="0"/>
              </a:spcAft>
              <a:buClr>
                <a:srgbClr val="242424"/>
              </a:buClr>
              <a:buSzPts val="1800"/>
              <a:buFont typeface="Open Sans"/>
              <a:buChar char="●"/>
            </a:pPr>
            <a:r>
              <a:rPr lang="en" sz="1800">
                <a:solidFill>
                  <a:srgbClr val="242424"/>
                </a:solidFill>
                <a:latin typeface="Open Sans"/>
                <a:ea typeface="Open Sans"/>
                <a:cs typeface="Open Sans"/>
                <a:sym typeface="Open Sans"/>
              </a:rPr>
              <a:t>Generalizes to unseen data</a:t>
            </a:r>
            <a:endParaRPr sz="1800">
              <a:solidFill>
                <a:srgbClr val="242424"/>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pic>
        <p:nvPicPr>
          <p:cNvPr id="117" name="Google Shape;117;p20"/>
          <p:cNvPicPr preferRelativeResize="0"/>
          <p:nvPr/>
        </p:nvPicPr>
        <p:blipFill>
          <a:blip r:embed="rId3">
            <a:alphaModFix/>
          </a:blip>
          <a:stretch>
            <a:fillRect/>
          </a:stretch>
        </p:blipFill>
        <p:spPr>
          <a:xfrm>
            <a:off x="2624138" y="2818000"/>
            <a:ext cx="3895725" cy="2133600"/>
          </a:xfrm>
          <a:prstGeom prst="rect">
            <a:avLst/>
          </a:prstGeom>
          <a:noFill/>
          <a:ln>
            <a:noFill/>
          </a:ln>
        </p:spPr>
      </p:pic>
      <p:pic>
        <p:nvPicPr>
          <p:cNvPr id="118" name="Google Shape;118;p20"/>
          <p:cNvPicPr preferRelativeResize="0"/>
          <p:nvPr/>
        </p:nvPicPr>
        <p:blipFill>
          <a:blip r:embed="rId4">
            <a:alphaModFix/>
          </a:blip>
          <a:stretch>
            <a:fillRect/>
          </a:stretch>
        </p:blipFill>
        <p:spPr>
          <a:xfrm>
            <a:off x="1109663" y="893950"/>
            <a:ext cx="6924675" cy="1924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18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pic>
        <p:nvPicPr>
          <p:cNvPr id="124" name="Google Shape;124;p21"/>
          <p:cNvPicPr preferRelativeResize="0"/>
          <p:nvPr/>
        </p:nvPicPr>
        <p:blipFill>
          <a:blip r:embed="rId3">
            <a:alphaModFix/>
          </a:blip>
          <a:stretch>
            <a:fillRect/>
          </a:stretch>
        </p:blipFill>
        <p:spPr>
          <a:xfrm>
            <a:off x="914875" y="955900"/>
            <a:ext cx="3895725" cy="2095500"/>
          </a:xfrm>
          <a:prstGeom prst="rect">
            <a:avLst/>
          </a:prstGeom>
          <a:noFill/>
          <a:ln>
            <a:noFill/>
          </a:ln>
        </p:spPr>
      </p:pic>
      <p:sp>
        <p:nvSpPr>
          <p:cNvPr id="125" name="Google Shape;125;p21"/>
          <p:cNvSpPr txBox="1"/>
          <p:nvPr/>
        </p:nvSpPr>
        <p:spPr>
          <a:xfrm>
            <a:off x="4939248" y="1098475"/>
            <a:ext cx="41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I → am → learning → graph</a:t>
            </a:r>
            <a:endParaRPr sz="1800">
              <a:solidFill>
                <a:schemeClr val="dk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